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4"/>
  </p:notesMasterIdLst>
  <p:sldIdLst>
    <p:sldId id="2142533554" r:id="rId5"/>
    <p:sldId id="2142533546" r:id="rId6"/>
    <p:sldId id="2142533565" r:id="rId7"/>
    <p:sldId id="2142533569" r:id="rId8"/>
    <p:sldId id="2142533560" r:id="rId9"/>
    <p:sldId id="2142533564" r:id="rId10"/>
    <p:sldId id="257" r:id="rId11"/>
    <p:sldId id="2142533561" r:id="rId12"/>
    <p:sldId id="2142533567" r:id="rId13"/>
    <p:sldId id="2142533562" r:id="rId14"/>
    <p:sldId id="2142533570" r:id="rId15"/>
    <p:sldId id="258" r:id="rId16"/>
    <p:sldId id="2142533563" r:id="rId17"/>
    <p:sldId id="2142533535" r:id="rId18"/>
    <p:sldId id="2142533539" r:id="rId19"/>
    <p:sldId id="2142533541" r:id="rId20"/>
    <p:sldId id="2142533540" r:id="rId21"/>
    <p:sldId id="2142533555" r:id="rId22"/>
    <p:sldId id="261" r:id="rId23"/>
    <p:sldId id="2142533534" r:id="rId24"/>
    <p:sldId id="2142533574" r:id="rId25"/>
    <p:sldId id="2142533572" r:id="rId26"/>
    <p:sldId id="2142533544" r:id="rId27"/>
    <p:sldId id="262" r:id="rId28"/>
    <p:sldId id="2142533543" r:id="rId29"/>
    <p:sldId id="270" r:id="rId30"/>
    <p:sldId id="271" r:id="rId31"/>
    <p:sldId id="272" r:id="rId32"/>
    <p:sldId id="273" r:id="rId33"/>
    <p:sldId id="274" r:id="rId34"/>
    <p:sldId id="275" r:id="rId35"/>
    <p:sldId id="276" r:id="rId36"/>
    <p:sldId id="278" r:id="rId37"/>
    <p:sldId id="279" r:id="rId38"/>
    <p:sldId id="277" r:id="rId39"/>
    <p:sldId id="280" r:id="rId40"/>
    <p:sldId id="282" r:id="rId41"/>
    <p:sldId id="281" r:id="rId42"/>
    <p:sldId id="283" r:id="rId43"/>
    <p:sldId id="284" r:id="rId44"/>
    <p:sldId id="285" r:id="rId45"/>
    <p:sldId id="286" r:id="rId46"/>
    <p:sldId id="287" r:id="rId47"/>
    <p:sldId id="2142533571" r:id="rId48"/>
    <p:sldId id="265" r:id="rId49"/>
    <p:sldId id="2142533575" r:id="rId50"/>
    <p:sldId id="269" r:id="rId51"/>
    <p:sldId id="2142533576" r:id="rId52"/>
    <p:sldId id="214253354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EE1509-6CF2-E7AA-728E-EE2227D54257}" name="Tim Calabrese" initials="TC" userId="S::tim11112@esri.com::3bb6b4c6-29b6-4609-b1a0-b954dad68d4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1CFF7"/>
    <a:srgbClr val="6BD8BF"/>
    <a:srgbClr val="D74C4C"/>
    <a:srgbClr val="1208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0321C1-BFB2-4AA6-B2C8-A550EFE4FA20}" v="10" dt="2024-03-21T18:13:42.7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85311" autoAdjust="0"/>
  </p:normalViewPr>
  <p:slideViewPr>
    <p:cSldViewPr snapToGrid="0">
      <p:cViewPr varScale="1">
        <p:scale>
          <a:sx n="97" d="100"/>
          <a:sy n="97" d="100"/>
        </p:scale>
        <p:origin x="106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61"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Calabrese" userId="3bb6b4c6-29b6-4609-b1a0-b954dad68d46" providerId="ADAL" clId="{6B0321C1-BFB2-4AA6-B2C8-A550EFE4FA20}"/>
    <pc:docChg chg="undo redo custSel addSld modSld">
      <pc:chgData name="Tim Calabrese" userId="3bb6b4c6-29b6-4609-b1a0-b954dad68d46" providerId="ADAL" clId="{6B0321C1-BFB2-4AA6-B2C8-A550EFE4FA20}" dt="2024-03-21T18:13:33.398" v="518" actId="14100"/>
      <pc:docMkLst>
        <pc:docMk/>
      </pc:docMkLst>
      <pc:sldChg chg="modSp mod">
        <pc:chgData name="Tim Calabrese" userId="3bb6b4c6-29b6-4609-b1a0-b954dad68d46" providerId="ADAL" clId="{6B0321C1-BFB2-4AA6-B2C8-A550EFE4FA20}" dt="2024-03-21T13:39:16.686" v="224" actId="20577"/>
        <pc:sldMkLst>
          <pc:docMk/>
          <pc:sldMk cId="1120872710" sldId="257"/>
        </pc:sldMkLst>
        <pc:spChg chg="mod">
          <ac:chgData name="Tim Calabrese" userId="3bb6b4c6-29b6-4609-b1a0-b954dad68d46" providerId="ADAL" clId="{6B0321C1-BFB2-4AA6-B2C8-A550EFE4FA20}" dt="2024-03-21T13:39:11.510" v="222" actId="1076"/>
          <ac:spMkLst>
            <pc:docMk/>
            <pc:sldMk cId="1120872710" sldId="257"/>
            <ac:spMk id="11" creationId="{CB6E7DA1-A846-CE3D-DD4F-942B8B544817}"/>
          </ac:spMkLst>
        </pc:spChg>
        <pc:spChg chg="mod">
          <ac:chgData name="Tim Calabrese" userId="3bb6b4c6-29b6-4609-b1a0-b954dad68d46" providerId="ADAL" clId="{6B0321C1-BFB2-4AA6-B2C8-A550EFE4FA20}" dt="2024-03-21T13:39:16.686" v="224" actId="20577"/>
          <ac:spMkLst>
            <pc:docMk/>
            <pc:sldMk cId="1120872710" sldId="257"/>
            <ac:spMk id="14" creationId="{3A066C77-CFD0-DC40-69F5-7FD71A1D67E0}"/>
          </ac:spMkLst>
        </pc:spChg>
      </pc:sldChg>
      <pc:sldChg chg="modSp mod modNotesTx">
        <pc:chgData name="Tim Calabrese" userId="3bb6b4c6-29b6-4609-b1a0-b954dad68d46" providerId="ADAL" clId="{6B0321C1-BFB2-4AA6-B2C8-A550EFE4FA20}" dt="2024-03-21T13:41:14.449" v="363" actId="20577"/>
        <pc:sldMkLst>
          <pc:docMk/>
          <pc:sldMk cId="3969790096" sldId="258"/>
        </pc:sldMkLst>
        <pc:spChg chg="mod">
          <ac:chgData name="Tim Calabrese" userId="3bb6b4c6-29b6-4609-b1a0-b954dad68d46" providerId="ADAL" clId="{6B0321C1-BFB2-4AA6-B2C8-A550EFE4FA20}" dt="2024-03-21T13:41:06.253" v="359" actId="21"/>
          <ac:spMkLst>
            <pc:docMk/>
            <pc:sldMk cId="3969790096" sldId="258"/>
            <ac:spMk id="3" creationId="{C72ECD20-0128-BAEC-5DE4-0E8E75D6A412}"/>
          </ac:spMkLst>
        </pc:spChg>
      </pc:sldChg>
      <pc:sldChg chg="delSp mod">
        <pc:chgData name="Tim Calabrese" userId="3bb6b4c6-29b6-4609-b1a0-b954dad68d46" providerId="ADAL" clId="{6B0321C1-BFB2-4AA6-B2C8-A550EFE4FA20}" dt="2024-03-21T12:55:30.591" v="140" actId="478"/>
        <pc:sldMkLst>
          <pc:docMk/>
          <pc:sldMk cId="3255951253" sldId="269"/>
        </pc:sldMkLst>
        <pc:spChg chg="del">
          <ac:chgData name="Tim Calabrese" userId="3bb6b4c6-29b6-4609-b1a0-b954dad68d46" providerId="ADAL" clId="{6B0321C1-BFB2-4AA6-B2C8-A550EFE4FA20}" dt="2024-03-21T12:55:30.591" v="140" actId="478"/>
          <ac:spMkLst>
            <pc:docMk/>
            <pc:sldMk cId="3255951253" sldId="269"/>
            <ac:spMk id="2" creationId="{C69EC675-9FB5-5844-C622-5789B0CBEB04}"/>
          </ac:spMkLst>
        </pc:spChg>
      </pc:sldChg>
      <pc:sldChg chg="modSp mod modNotesTx">
        <pc:chgData name="Tim Calabrese" userId="3bb6b4c6-29b6-4609-b1a0-b954dad68d46" providerId="ADAL" clId="{6B0321C1-BFB2-4AA6-B2C8-A550EFE4FA20}" dt="2024-03-21T13:42:14.626" v="403" actId="20577"/>
        <pc:sldMkLst>
          <pc:docMk/>
          <pc:sldMk cId="205636084" sldId="2142533541"/>
        </pc:sldMkLst>
        <pc:spChg chg="mod">
          <ac:chgData name="Tim Calabrese" userId="3bb6b4c6-29b6-4609-b1a0-b954dad68d46" providerId="ADAL" clId="{6B0321C1-BFB2-4AA6-B2C8-A550EFE4FA20}" dt="2024-03-21T13:41:58.041" v="364" actId="20577"/>
          <ac:spMkLst>
            <pc:docMk/>
            <pc:sldMk cId="205636084" sldId="2142533541"/>
            <ac:spMk id="22" creationId="{C770A155-A4CB-3698-D85D-EB87021936DC}"/>
          </ac:spMkLst>
        </pc:spChg>
      </pc:sldChg>
      <pc:sldChg chg="modSp mod modNotesTx">
        <pc:chgData name="Tim Calabrese" userId="3bb6b4c6-29b6-4609-b1a0-b954dad68d46" providerId="ADAL" clId="{6B0321C1-BFB2-4AA6-B2C8-A550EFE4FA20}" dt="2024-03-21T13:57:08.872" v="417" actId="113"/>
        <pc:sldMkLst>
          <pc:docMk/>
          <pc:sldMk cId="1685699838" sldId="2142533565"/>
        </pc:sldMkLst>
        <pc:spChg chg="mod">
          <ac:chgData name="Tim Calabrese" userId="3bb6b4c6-29b6-4609-b1a0-b954dad68d46" providerId="ADAL" clId="{6B0321C1-BFB2-4AA6-B2C8-A550EFE4FA20}" dt="2024-03-21T13:21:01.851" v="168" actId="1076"/>
          <ac:spMkLst>
            <pc:docMk/>
            <pc:sldMk cId="1685699838" sldId="2142533565"/>
            <ac:spMk id="2" creationId="{76BCCE39-2A43-7602-63DE-19B9156CA2F5}"/>
          </ac:spMkLst>
        </pc:spChg>
        <pc:spChg chg="mod">
          <ac:chgData name="Tim Calabrese" userId="3bb6b4c6-29b6-4609-b1a0-b954dad68d46" providerId="ADAL" clId="{6B0321C1-BFB2-4AA6-B2C8-A550EFE4FA20}" dt="2024-03-21T13:57:08.872" v="417" actId="113"/>
          <ac:spMkLst>
            <pc:docMk/>
            <pc:sldMk cId="1685699838" sldId="2142533565"/>
            <ac:spMk id="3" creationId="{C72ECD20-0128-BAEC-5DE4-0E8E75D6A412}"/>
          </ac:spMkLst>
        </pc:spChg>
      </pc:sldChg>
      <pc:sldChg chg="modNotesTx">
        <pc:chgData name="Tim Calabrese" userId="3bb6b4c6-29b6-4609-b1a0-b954dad68d46" providerId="ADAL" clId="{6B0321C1-BFB2-4AA6-B2C8-A550EFE4FA20}" dt="2024-03-21T13:40:05.722" v="358" actId="20577"/>
        <pc:sldMkLst>
          <pc:docMk/>
          <pc:sldMk cId="2090077550" sldId="2142533567"/>
        </pc:sldMkLst>
      </pc:sldChg>
      <pc:sldChg chg="modSp mod modNotesTx">
        <pc:chgData name="Tim Calabrese" userId="3bb6b4c6-29b6-4609-b1a0-b954dad68d46" providerId="ADAL" clId="{6B0321C1-BFB2-4AA6-B2C8-A550EFE4FA20}" dt="2024-03-21T13:38:42.690" v="221" actId="20577"/>
        <pc:sldMkLst>
          <pc:docMk/>
          <pc:sldMk cId="2496176598" sldId="2142533569"/>
        </pc:sldMkLst>
        <pc:spChg chg="mod">
          <ac:chgData name="Tim Calabrese" userId="3bb6b4c6-29b6-4609-b1a0-b954dad68d46" providerId="ADAL" clId="{6B0321C1-BFB2-4AA6-B2C8-A550EFE4FA20}" dt="2024-03-21T01:44:38.815" v="41" actId="15"/>
          <ac:spMkLst>
            <pc:docMk/>
            <pc:sldMk cId="2496176598" sldId="2142533569"/>
            <ac:spMk id="3" creationId="{C72ECD20-0128-BAEC-5DE4-0E8E75D6A412}"/>
          </ac:spMkLst>
        </pc:spChg>
      </pc:sldChg>
      <pc:sldChg chg="modSp mod">
        <pc:chgData name="Tim Calabrese" userId="3bb6b4c6-29b6-4609-b1a0-b954dad68d46" providerId="ADAL" clId="{6B0321C1-BFB2-4AA6-B2C8-A550EFE4FA20}" dt="2024-03-21T14:02:24.433" v="422" actId="20577"/>
        <pc:sldMkLst>
          <pc:docMk/>
          <pc:sldMk cId="3420267410" sldId="2142533570"/>
        </pc:sldMkLst>
        <pc:spChg chg="mod">
          <ac:chgData name="Tim Calabrese" userId="3bb6b4c6-29b6-4609-b1a0-b954dad68d46" providerId="ADAL" clId="{6B0321C1-BFB2-4AA6-B2C8-A550EFE4FA20}" dt="2024-03-21T14:02:24.433" v="422" actId="20577"/>
          <ac:spMkLst>
            <pc:docMk/>
            <pc:sldMk cId="3420267410" sldId="2142533570"/>
            <ac:spMk id="7" creationId="{C88E6BB2-480A-9EB3-7E2F-4FC4E172BAF4}"/>
          </ac:spMkLst>
        </pc:spChg>
      </pc:sldChg>
      <pc:sldChg chg="modSp mod">
        <pc:chgData name="Tim Calabrese" userId="3bb6b4c6-29b6-4609-b1a0-b954dad68d46" providerId="ADAL" clId="{6B0321C1-BFB2-4AA6-B2C8-A550EFE4FA20}" dt="2024-03-21T13:53:18.889" v="414" actId="1076"/>
        <pc:sldMkLst>
          <pc:docMk/>
          <pc:sldMk cId="1190906994" sldId="2142533571"/>
        </pc:sldMkLst>
        <pc:spChg chg="mod">
          <ac:chgData name="Tim Calabrese" userId="3bb6b4c6-29b6-4609-b1a0-b954dad68d46" providerId="ADAL" clId="{6B0321C1-BFB2-4AA6-B2C8-A550EFE4FA20}" dt="2024-03-21T13:53:18.889" v="414" actId="1076"/>
          <ac:spMkLst>
            <pc:docMk/>
            <pc:sldMk cId="1190906994" sldId="2142533571"/>
            <ac:spMk id="9" creationId="{F1488876-A70B-758E-1A4F-F1BDF5CDE596}"/>
          </ac:spMkLst>
        </pc:spChg>
      </pc:sldChg>
      <pc:sldChg chg="modSp mod">
        <pc:chgData name="Tim Calabrese" userId="3bb6b4c6-29b6-4609-b1a0-b954dad68d46" providerId="ADAL" clId="{6B0321C1-BFB2-4AA6-B2C8-A550EFE4FA20}" dt="2024-03-21T13:47:48.734" v="413" actId="1076"/>
        <pc:sldMkLst>
          <pc:docMk/>
          <pc:sldMk cId="3529307616" sldId="2142533574"/>
        </pc:sldMkLst>
        <pc:spChg chg="mod">
          <ac:chgData name="Tim Calabrese" userId="3bb6b4c6-29b6-4609-b1a0-b954dad68d46" providerId="ADAL" clId="{6B0321C1-BFB2-4AA6-B2C8-A550EFE4FA20}" dt="2024-03-21T13:47:48.734" v="413" actId="1076"/>
          <ac:spMkLst>
            <pc:docMk/>
            <pc:sldMk cId="3529307616" sldId="2142533574"/>
            <ac:spMk id="12" creationId="{7B8B2DA9-2FA7-043A-77E3-C73F14A3AEC3}"/>
          </ac:spMkLst>
        </pc:spChg>
      </pc:sldChg>
      <pc:sldChg chg="modSp mod">
        <pc:chgData name="Tim Calabrese" userId="3bb6b4c6-29b6-4609-b1a0-b954dad68d46" providerId="ADAL" clId="{6B0321C1-BFB2-4AA6-B2C8-A550EFE4FA20}" dt="2024-03-21T02:25:03.216" v="81" actId="313"/>
        <pc:sldMkLst>
          <pc:docMk/>
          <pc:sldMk cId="742572040" sldId="2142533575"/>
        </pc:sldMkLst>
        <pc:spChg chg="mod">
          <ac:chgData name="Tim Calabrese" userId="3bb6b4c6-29b6-4609-b1a0-b954dad68d46" providerId="ADAL" clId="{6B0321C1-BFB2-4AA6-B2C8-A550EFE4FA20}" dt="2024-03-21T02:25:03.216" v="81" actId="313"/>
          <ac:spMkLst>
            <pc:docMk/>
            <pc:sldMk cId="742572040" sldId="2142533575"/>
            <ac:spMk id="9" creationId="{2F840A25-2774-5B7C-960F-69FE3C565566}"/>
          </ac:spMkLst>
        </pc:spChg>
      </pc:sldChg>
      <pc:sldChg chg="addSp delSp modSp new mod">
        <pc:chgData name="Tim Calabrese" userId="3bb6b4c6-29b6-4609-b1a0-b954dad68d46" providerId="ADAL" clId="{6B0321C1-BFB2-4AA6-B2C8-A550EFE4FA20}" dt="2024-03-21T18:13:33.398" v="518" actId="14100"/>
        <pc:sldMkLst>
          <pc:docMk/>
          <pc:sldMk cId="2296515375" sldId="2142533576"/>
        </pc:sldMkLst>
        <pc:spChg chg="del">
          <ac:chgData name="Tim Calabrese" userId="3bb6b4c6-29b6-4609-b1a0-b954dad68d46" providerId="ADAL" clId="{6B0321C1-BFB2-4AA6-B2C8-A550EFE4FA20}" dt="2024-03-21T12:53:24.155" v="84" actId="478"/>
          <ac:spMkLst>
            <pc:docMk/>
            <pc:sldMk cId="2296515375" sldId="2142533576"/>
            <ac:spMk id="2" creationId="{991C9E8C-3CDA-D3F5-21B2-8B471B97BD3A}"/>
          </ac:spMkLst>
        </pc:spChg>
        <pc:spChg chg="del">
          <ac:chgData name="Tim Calabrese" userId="3bb6b4c6-29b6-4609-b1a0-b954dad68d46" providerId="ADAL" clId="{6B0321C1-BFB2-4AA6-B2C8-A550EFE4FA20}" dt="2024-03-21T12:53:24.155" v="84" actId="478"/>
          <ac:spMkLst>
            <pc:docMk/>
            <pc:sldMk cId="2296515375" sldId="2142533576"/>
            <ac:spMk id="3" creationId="{EA4B0B6F-5E15-F18E-B422-759BEE461D9C}"/>
          </ac:spMkLst>
        </pc:spChg>
        <pc:spChg chg="add mod">
          <ac:chgData name="Tim Calabrese" userId="3bb6b4c6-29b6-4609-b1a0-b954dad68d46" providerId="ADAL" clId="{6B0321C1-BFB2-4AA6-B2C8-A550EFE4FA20}" dt="2024-03-21T12:53:21.530" v="83"/>
          <ac:spMkLst>
            <pc:docMk/>
            <pc:sldMk cId="2296515375" sldId="2142533576"/>
            <ac:spMk id="4" creationId="{E49D910F-F4A9-97EE-EC4D-54D8F5129A88}"/>
          </ac:spMkLst>
        </pc:spChg>
        <pc:spChg chg="add mod">
          <ac:chgData name="Tim Calabrese" userId="3bb6b4c6-29b6-4609-b1a0-b954dad68d46" providerId="ADAL" clId="{6B0321C1-BFB2-4AA6-B2C8-A550EFE4FA20}" dt="2024-03-21T12:53:21.530" v="83"/>
          <ac:spMkLst>
            <pc:docMk/>
            <pc:sldMk cId="2296515375" sldId="2142533576"/>
            <ac:spMk id="5" creationId="{BB7229A6-5994-8949-C6E7-3297F69CC842}"/>
          </ac:spMkLst>
        </pc:spChg>
        <pc:spChg chg="add mod">
          <ac:chgData name="Tim Calabrese" userId="3bb6b4c6-29b6-4609-b1a0-b954dad68d46" providerId="ADAL" clId="{6B0321C1-BFB2-4AA6-B2C8-A550EFE4FA20}" dt="2024-03-21T12:55:46.121" v="161" actId="20577"/>
          <ac:spMkLst>
            <pc:docMk/>
            <pc:sldMk cId="2296515375" sldId="2142533576"/>
            <ac:spMk id="6" creationId="{156C925B-0D1B-1E65-9432-8A6895C28252}"/>
          </ac:spMkLst>
        </pc:spChg>
        <pc:spChg chg="add mod">
          <ac:chgData name="Tim Calabrese" userId="3bb6b4c6-29b6-4609-b1a0-b954dad68d46" providerId="ADAL" clId="{6B0321C1-BFB2-4AA6-B2C8-A550EFE4FA20}" dt="2024-03-21T12:53:21.530" v="83"/>
          <ac:spMkLst>
            <pc:docMk/>
            <pc:sldMk cId="2296515375" sldId="2142533576"/>
            <ac:spMk id="7" creationId="{37169ECF-9829-6F5F-6A0D-FC8BDFCD18CA}"/>
          </ac:spMkLst>
        </pc:spChg>
        <pc:spChg chg="add mod">
          <ac:chgData name="Tim Calabrese" userId="3bb6b4c6-29b6-4609-b1a0-b954dad68d46" providerId="ADAL" clId="{6B0321C1-BFB2-4AA6-B2C8-A550EFE4FA20}" dt="2024-03-21T18:13:33.398" v="518" actId="14100"/>
          <ac:spMkLst>
            <pc:docMk/>
            <pc:sldMk cId="2296515375" sldId="2142533576"/>
            <ac:spMk id="9" creationId="{39D28F2E-21B8-103D-48A7-D54947FE15E1}"/>
          </ac:spMkLst>
        </pc:spChg>
        <pc:picChg chg="add mod">
          <ac:chgData name="Tim Calabrese" userId="3bb6b4c6-29b6-4609-b1a0-b954dad68d46" providerId="ADAL" clId="{6B0321C1-BFB2-4AA6-B2C8-A550EFE4FA20}" dt="2024-03-21T12:53:21.530" v="83"/>
          <ac:picMkLst>
            <pc:docMk/>
            <pc:sldMk cId="2296515375" sldId="2142533576"/>
            <ac:picMk id="8" creationId="{605DF3D6-90DD-03DD-F2A9-348B13BB8DBC}"/>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734-4541-876D-E60908743E1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734-4541-876D-E60908743E19}"/>
              </c:ext>
            </c:extLst>
          </c:dPt>
          <c:dPt>
            <c:idx val="2"/>
            <c:bubble3D val="0"/>
            <c:spPr>
              <a:solidFill>
                <a:srgbClr val="00B050"/>
              </a:solidFill>
              <a:ln w="19050">
                <a:solidFill>
                  <a:schemeClr val="lt1"/>
                </a:solidFill>
              </a:ln>
              <a:effectLst/>
            </c:spPr>
            <c:extLst>
              <c:ext xmlns:c16="http://schemas.microsoft.com/office/drawing/2014/chart" uri="{C3380CC4-5D6E-409C-BE32-E72D297353CC}">
                <c16:uniqueId val="{00000001-8BCF-4981-8A29-064CDE2D5505}"/>
              </c:ext>
            </c:extLst>
          </c:dPt>
          <c:cat>
            <c:strRef>
              <c:f>Sheet1!$A$2:$A$4</c:f>
              <c:strCache>
                <c:ptCount val="3"/>
                <c:pt idx="0">
                  <c:v>Product</c:v>
                </c:pt>
                <c:pt idx="1">
                  <c:v>Sales</c:v>
                </c:pt>
                <c:pt idx="2">
                  <c:v>Services</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0-8BCF-4981-8A29-064CDE2D550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Answers</c:v>
                </c:pt>
              </c:strCache>
            </c:strRef>
          </c:tx>
          <c:spPr>
            <a:solidFill>
              <a:srgbClr val="D74C4C"/>
            </a:solidFill>
            <a:ln w="0">
              <a:noFill/>
            </a:ln>
          </c:spPr>
          <c:dPt>
            <c:idx val="0"/>
            <c:bubble3D val="0"/>
            <c:spPr>
              <a:solidFill>
                <a:srgbClr val="6BD8BF"/>
              </a:solidFill>
              <a:ln w="0">
                <a:noFill/>
              </a:ln>
              <a:effectLst/>
            </c:spPr>
            <c:extLst>
              <c:ext xmlns:c16="http://schemas.microsoft.com/office/drawing/2014/chart" uri="{C3380CC4-5D6E-409C-BE32-E72D297353CC}">
                <c16:uniqueId val="{00000001-30A8-4E6C-B18B-7F80015FF171}"/>
              </c:ext>
            </c:extLst>
          </c:dPt>
          <c:dPt>
            <c:idx val="1"/>
            <c:bubble3D val="0"/>
            <c:spPr>
              <a:solidFill>
                <a:srgbClr val="D74C4C"/>
              </a:solidFill>
              <a:ln w="0">
                <a:noFill/>
              </a:ln>
              <a:effectLst/>
            </c:spPr>
            <c:extLst>
              <c:ext xmlns:c16="http://schemas.microsoft.com/office/drawing/2014/chart" uri="{C3380CC4-5D6E-409C-BE32-E72D297353CC}">
                <c16:uniqueId val="{00000002-30A8-4E6C-B18B-7F80015FF171}"/>
              </c:ext>
            </c:extLst>
          </c:dPt>
          <c:dPt>
            <c:idx val="2"/>
            <c:bubble3D val="0"/>
            <c:spPr>
              <a:solidFill>
                <a:srgbClr val="D74C4C"/>
              </a:solidFill>
              <a:ln w="0">
                <a:noFill/>
              </a:ln>
              <a:effectLst/>
            </c:spPr>
            <c:extLst>
              <c:ext xmlns:c16="http://schemas.microsoft.com/office/drawing/2014/chart" uri="{C3380CC4-5D6E-409C-BE32-E72D297353CC}">
                <c16:uniqueId val="{00000005-BB19-4FD8-8116-A153AF8CC3F3}"/>
              </c:ext>
            </c:extLst>
          </c:dPt>
          <c:dPt>
            <c:idx val="3"/>
            <c:bubble3D val="0"/>
            <c:spPr>
              <a:solidFill>
                <a:srgbClr val="D74C4C"/>
              </a:solidFill>
              <a:ln w="0">
                <a:noFill/>
              </a:ln>
              <a:effectLst/>
            </c:spPr>
            <c:extLst>
              <c:ext xmlns:c16="http://schemas.microsoft.com/office/drawing/2014/chart" uri="{C3380CC4-5D6E-409C-BE32-E72D297353CC}">
                <c16:uniqueId val="{00000007-BB19-4FD8-8116-A153AF8CC3F3}"/>
              </c:ext>
            </c:extLst>
          </c:dPt>
          <c:cat>
            <c:strRef>
              <c:f>Sheet1!$A$2:$A$5</c:f>
              <c:strCache>
                <c:ptCount val="2"/>
                <c:pt idx="0">
                  <c:v>Yes</c:v>
                </c:pt>
                <c:pt idx="1">
                  <c:v>No</c:v>
                </c:pt>
              </c:strCache>
            </c:strRef>
          </c:cat>
          <c:val>
            <c:numRef>
              <c:f>Sheet1!$B$2:$B$5</c:f>
              <c:numCache>
                <c:formatCode>General</c:formatCode>
                <c:ptCount val="4"/>
                <c:pt idx="0">
                  <c:v>1102</c:v>
                </c:pt>
                <c:pt idx="1">
                  <c:v>200</c:v>
                </c:pt>
              </c:numCache>
            </c:numRef>
          </c:val>
          <c:extLst>
            <c:ext xmlns:c16="http://schemas.microsoft.com/office/drawing/2014/chart" uri="{C3380CC4-5D6E-409C-BE32-E72D297353CC}">
              <c16:uniqueId val="{00000000-30A8-4E6C-B18B-7F80015FF17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1892F0-FB4F-4C75-9C1F-92A2CA761705}" type="datetimeFigureOut">
              <a:rPr lang="en-US" smtClean="0"/>
              <a:t>3/21/2024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194C0-59D6-49A2-AAC5-72750ACDA589}" type="slidenum">
              <a:rPr lang="en-US" smtClean="0"/>
              <a:t>‹#›</a:t>
            </a:fld>
            <a:endParaRPr lang="en-US"/>
          </a:p>
        </p:txBody>
      </p:sp>
    </p:spTree>
    <p:extLst>
      <p:ext uri="{BB962C8B-B14F-4D97-AF65-F5344CB8AC3E}">
        <p14:creationId xmlns:p14="http://schemas.microsoft.com/office/powerpoint/2010/main" val="541311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Option 1</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663071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418583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Can be hard to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999289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995611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venirNext LT Pro Regular" panose="020B0503020202020204" pitchFamily="34" charset="77"/>
              </a:rPr>
              <a:t>Retire end of life infrastructure = physical oracle servers at end of warranty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venirNext LT Pro Regular" panose="020B0503020202020204" pitchFamily="34" charset="77"/>
            </a:endParaRPr>
          </a:p>
          <a:p>
            <a:endParaRPr lang="en-US" dirty="0"/>
          </a:p>
        </p:txBody>
      </p:sp>
      <p:sp>
        <p:nvSpPr>
          <p:cNvPr id="4" name="Slide Number Placeholder 3"/>
          <p:cNvSpPr>
            <a:spLocks noGrp="1"/>
          </p:cNvSpPr>
          <p:nvPr>
            <p:ph type="sldNum" sz="quarter" idx="5"/>
          </p:nvPr>
        </p:nvSpPr>
        <p:spPr/>
        <p:txBody>
          <a:bodyPr/>
          <a:lstStyle/>
          <a:p>
            <a:fld id="{C88194C0-59D6-49A2-AAC5-72750ACDA589}" type="slidenum">
              <a:rPr lang="en-US" smtClean="0"/>
              <a:t>19</a:t>
            </a:fld>
            <a:endParaRPr lang="en-US"/>
          </a:p>
        </p:txBody>
      </p:sp>
    </p:spTree>
    <p:extLst>
      <p:ext uri="{BB962C8B-B14F-4D97-AF65-F5344CB8AC3E}">
        <p14:creationId xmlns:p14="http://schemas.microsoft.com/office/powerpoint/2010/main" val="1900041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One of the apps we’ve been asked to migrate was </a:t>
            </a:r>
            <a:r>
              <a:rPr lang="en-US" dirty="0" err="1">
                <a:cs typeface="Calibri"/>
              </a:rPr>
              <a:t>CityMap</a:t>
            </a:r>
            <a:r>
              <a:rPr lang="en-US" dirty="0">
                <a:cs typeface="Calibri"/>
              </a:rPr>
              <a:t>, but as we analyzed it, OTI GIS leaders realized that the legacy app was too complicated and they didn’t want us to replicate it exactly as it was. </a:t>
            </a:r>
          </a:p>
          <a:p>
            <a:endParaRPr lang="en-US" dirty="0">
              <a:cs typeface="Calibri"/>
            </a:endParaRPr>
          </a:p>
          <a:p>
            <a:r>
              <a:rPr lang="en-US" dirty="0">
                <a:cs typeface="Calibri"/>
              </a:rPr>
              <a:t>250 datasets in the Hub</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494077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8194C0-59D6-49A2-AAC5-72750ACDA589}" type="slidenum">
              <a:rPr lang="en-US" smtClean="0"/>
              <a:t>24</a:t>
            </a:fld>
            <a:endParaRPr lang="en-US"/>
          </a:p>
        </p:txBody>
      </p:sp>
    </p:spTree>
    <p:extLst>
      <p:ext uri="{BB962C8B-B14F-4D97-AF65-F5344CB8AC3E}">
        <p14:creationId xmlns:p14="http://schemas.microsoft.com/office/powerpoint/2010/main" val="8317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presentation I will show several word clouds. Word clouds have several issues but in this context they are intended for discussion to foster discussion</a:t>
            </a:r>
          </a:p>
        </p:txBody>
      </p:sp>
      <p:sp>
        <p:nvSpPr>
          <p:cNvPr id="4" name="Slide Number Placeholder 3"/>
          <p:cNvSpPr>
            <a:spLocks noGrp="1"/>
          </p:cNvSpPr>
          <p:nvPr>
            <p:ph type="sldNum" sz="quarter" idx="5"/>
          </p:nvPr>
        </p:nvSpPr>
        <p:spPr/>
        <p:txBody>
          <a:bodyPr/>
          <a:lstStyle/>
          <a:p>
            <a:fld id="{C88194C0-59D6-49A2-AAC5-72750ACDA589}" type="slidenum">
              <a:rPr lang="en-US" smtClean="0"/>
              <a:t>26</a:t>
            </a:fld>
            <a:endParaRPr lang="en-US"/>
          </a:p>
        </p:txBody>
      </p:sp>
    </p:spTree>
    <p:extLst>
      <p:ext uri="{BB962C8B-B14F-4D97-AF65-F5344CB8AC3E}">
        <p14:creationId xmlns:p14="http://schemas.microsoft.com/office/powerpoint/2010/main" val="518091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DOT = 38, FDNY = 26, HPD = 22, Other = 19, DOF = 17, NYCHA = 17, Law Department  = 12</a:t>
            </a:r>
          </a:p>
        </p:txBody>
      </p:sp>
      <p:sp>
        <p:nvSpPr>
          <p:cNvPr id="4" name="Slide Number Placeholder 3"/>
          <p:cNvSpPr>
            <a:spLocks noGrp="1"/>
          </p:cNvSpPr>
          <p:nvPr>
            <p:ph type="sldNum" sz="quarter" idx="5"/>
          </p:nvPr>
        </p:nvSpPr>
        <p:spPr/>
        <p:txBody>
          <a:bodyPr/>
          <a:lstStyle/>
          <a:p>
            <a:fld id="{C88194C0-59D6-49A2-AAC5-72750ACDA589}" type="slidenum">
              <a:rPr lang="en-US" smtClean="0"/>
              <a:t>30</a:t>
            </a:fld>
            <a:endParaRPr lang="en-US"/>
          </a:p>
        </p:txBody>
      </p:sp>
    </p:spTree>
    <p:extLst>
      <p:ext uri="{BB962C8B-B14F-4D97-AF65-F5344CB8AC3E}">
        <p14:creationId xmlns:p14="http://schemas.microsoft.com/office/powerpoint/2010/main" val="2671692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so many people skipped this, we thought it might be less important and did focus on it</a:t>
            </a:r>
          </a:p>
        </p:txBody>
      </p:sp>
      <p:sp>
        <p:nvSpPr>
          <p:cNvPr id="4" name="Slide Number Placeholder 3"/>
          <p:cNvSpPr>
            <a:spLocks noGrp="1"/>
          </p:cNvSpPr>
          <p:nvPr>
            <p:ph type="sldNum" sz="quarter" idx="5"/>
          </p:nvPr>
        </p:nvSpPr>
        <p:spPr/>
        <p:txBody>
          <a:bodyPr/>
          <a:lstStyle/>
          <a:p>
            <a:fld id="{C88194C0-59D6-49A2-AAC5-72750ACDA589}" type="slidenum">
              <a:rPr lang="en-US" smtClean="0"/>
              <a:t>37</a:t>
            </a:fld>
            <a:endParaRPr lang="en-US"/>
          </a:p>
        </p:txBody>
      </p:sp>
    </p:spTree>
    <p:extLst>
      <p:ext uri="{BB962C8B-B14F-4D97-AF65-F5344CB8AC3E}">
        <p14:creationId xmlns:p14="http://schemas.microsoft.com/office/powerpoint/2010/main" val="1158588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184b90ce0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Title Slide: Put this at the front of your presentation</a:t>
            </a:r>
            <a:endParaRPr/>
          </a:p>
        </p:txBody>
      </p:sp>
      <p:sp>
        <p:nvSpPr>
          <p:cNvPr id="77" name="Google Shape;77;g1184b90ce0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 this survey was released before DOF’s Property Information Portal launched</a:t>
            </a:r>
          </a:p>
        </p:txBody>
      </p:sp>
      <p:sp>
        <p:nvSpPr>
          <p:cNvPr id="4" name="Slide Number Placeholder 3"/>
          <p:cNvSpPr>
            <a:spLocks noGrp="1"/>
          </p:cNvSpPr>
          <p:nvPr>
            <p:ph type="sldNum" sz="quarter" idx="5"/>
          </p:nvPr>
        </p:nvSpPr>
        <p:spPr/>
        <p:txBody>
          <a:bodyPr/>
          <a:lstStyle/>
          <a:p>
            <a:fld id="{C88194C0-59D6-49A2-AAC5-72750ACDA589}" type="slidenum">
              <a:rPr lang="en-US" smtClean="0"/>
              <a:t>41</a:t>
            </a:fld>
            <a:endParaRPr lang="en-US"/>
          </a:p>
        </p:txBody>
      </p:sp>
    </p:spTree>
    <p:extLst>
      <p:ext uri="{BB962C8B-B14F-4D97-AF65-F5344CB8AC3E}">
        <p14:creationId xmlns:p14="http://schemas.microsoft.com/office/powerpoint/2010/main" val="3258648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C88194C0-59D6-49A2-AAC5-72750ACDA589}" type="slidenum">
              <a:rPr lang="en-US" smtClean="0"/>
              <a:t>43</a:t>
            </a:fld>
            <a:endParaRPr lang="en-US"/>
          </a:p>
        </p:txBody>
      </p:sp>
    </p:spTree>
    <p:extLst>
      <p:ext uri="{BB962C8B-B14F-4D97-AF65-F5344CB8AC3E}">
        <p14:creationId xmlns:p14="http://schemas.microsoft.com/office/powerpoint/2010/main" val="1556958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None/>
              <a:tabLst/>
            </a:pPr>
            <a:r>
              <a:rPr lang="en-US" altLang="en-US" sz="1200" b="1" dirty="0">
                <a:latin typeface="Arial" panose="020B0604020202020204" pitchFamily="34" charset="0"/>
              </a:rPr>
              <a:t>Teachers</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altLang="en-US" sz="1200" b="1" dirty="0">
                <a:latin typeface="Arial" panose="020B0604020202020204" pitchFamily="34" charset="0"/>
              </a:rPr>
              <a:t>Lawyers</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altLang="en-US" sz="1200" b="1" dirty="0">
                <a:latin typeface="Arial" panose="020B0604020202020204" pitchFamily="34" charset="0"/>
              </a:rPr>
              <a:t>Retirees</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altLang="en-US" sz="1200" b="1" dirty="0">
                <a:latin typeface="Arial" panose="020B0604020202020204" pitchFamily="34" charset="0"/>
              </a:rPr>
              <a:t>Community Advocates</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altLang="en-US" sz="1200" b="1" dirty="0">
                <a:latin typeface="Arial" panose="020B0604020202020204" pitchFamily="34" charset="0"/>
              </a:rPr>
              <a:t>Civil Servants</a:t>
            </a:r>
            <a:endParaRPr kumimoji="0" lang="en-US" altLang="en-US" sz="12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C88194C0-59D6-49A2-AAC5-72750ACDA589}" type="slidenum">
              <a:rPr lang="en-US" smtClean="0"/>
              <a:t>44</a:t>
            </a:fld>
            <a:endParaRPr lang="en-US"/>
          </a:p>
        </p:txBody>
      </p:sp>
    </p:spTree>
    <p:extLst>
      <p:ext uri="{BB962C8B-B14F-4D97-AF65-F5344CB8AC3E}">
        <p14:creationId xmlns:p14="http://schemas.microsoft.com/office/powerpoint/2010/main" val="562598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8194C0-59D6-49A2-AAC5-72750ACDA589}" type="slidenum">
              <a:rPr lang="en-US" smtClean="0"/>
              <a:t>45</a:t>
            </a:fld>
            <a:endParaRPr lang="en-US"/>
          </a:p>
        </p:txBody>
      </p:sp>
    </p:spTree>
    <p:extLst>
      <p:ext uri="{BB962C8B-B14F-4D97-AF65-F5344CB8AC3E}">
        <p14:creationId xmlns:p14="http://schemas.microsoft.com/office/powerpoint/2010/main" val="642520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80fe256ed_1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80fe256ed_1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End Slide: Put t</a:t>
            </a:r>
            <a:endParaRPr/>
          </a:p>
        </p:txBody>
      </p:sp>
      <p:sp>
        <p:nvSpPr>
          <p:cNvPr id="86" name="Google Shape;86;g1180fe256ed_1_1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extLst>
      <p:ext uri="{BB962C8B-B14F-4D97-AF65-F5344CB8AC3E}">
        <p14:creationId xmlns:p14="http://schemas.microsoft.com/office/powerpoint/2010/main" val="88535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really a research project or a data analytics project – its more of a narrative history</a:t>
            </a:r>
          </a:p>
          <a:p>
            <a:endParaRPr lang="en-US" dirty="0"/>
          </a:p>
          <a:p>
            <a:r>
              <a:rPr lang="en-US" dirty="0"/>
              <a:t>This is going to be fast – don’t worry about taking notes or copying links.</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C88194C0-59D6-49A2-AAC5-72750ACDA589}" type="slidenum">
              <a:rPr lang="en-US" smtClean="0"/>
              <a:t>3</a:t>
            </a:fld>
            <a:endParaRPr lang="en-US"/>
          </a:p>
        </p:txBody>
      </p:sp>
    </p:spTree>
    <p:extLst>
      <p:ext uri="{BB962C8B-B14F-4D97-AF65-F5344CB8AC3E}">
        <p14:creationId xmlns:p14="http://schemas.microsoft.com/office/powerpoint/2010/main" val="266031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project manager, I’m not very technical and I like a lot of context</a:t>
            </a:r>
          </a:p>
        </p:txBody>
      </p:sp>
      <p:sp>
        <p:nvSpPr>
          <p:cNvPr id="4" name="Slide Number Placeholder 3"/>
          <p:cNvSpPr>
            <a:spLocks noGrp="1"/>
          </p:cNvSpPr>
          <p:nvPr>
            <p:ph type="sldNum" sz="quarter" idx="5"/>
          </p:nvPr>
        </p:nvSpPr>
        <p:spPr/>
        <p:txBody>
          <a:bodyPr/>
          <a:lstStyle/>
          <a:p>
            <a:fld id="{C88194C0-59D6-49A2-AAC5-72750ACDA589}" type="slidenum">
              <a:rPr lang="en-US" smtClean="0"/>
              <a:t>4</a:t>
            </a:fld>
            <a:endParaRPr lang="en-US"/>
          </a:p>
        </p:txBody>
      </p:sp>
    </p:spTree>
    <p:extLst>
      <p:ext uri="{BB962C8B-B14F-4D97-AF65-F5344CB8AC3E}">
        <p14:creationId xmlns:p14="http://schemas.microsoft.com/office/powerpoint/2010/main" val="80990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GIS Unit had been without a director since 2018, though they did have one for a short time between January and August of 2022. The GIS data team, while much smaller than it once was, continue to produce CSCL, </a:t>
            </a:r>
            <a:r>
              <a:rPr lang="en-US" dirty="0" err="1"/>
              <a:t>orthoimagery</a:t>
            </a:r>
            <a:r>
              <a:rPr lang="en-US" dirty="0"/>
              <a:t>, </a:t>
            </a:r>
            <a:r>
              <a:rPr lang="en-US" dirty="0" err="1"/>
              <a:t>planimetrics</a:t>
            </a:r>
            <a:r>
              <a:rPr lang="en-US" dirty="0"/>
              <a:t> and building footprints datasets, but they too lost their manager in 2022. A handful of GIS developers are still at OTI. Since 2021, their work seems to have involved updating </a:t>
            </a:r>
            <a:r>
              <a:rPr lang="en-US" dirty="0" err="1"/>
              <a:t>Geoclient</a:t>
            </a:r>
            <a:r>
              <a:rPr lang="en-US" dirty="0"/>
              <a:t> and migrating to AKS. </a:t>
            </a:r>
          </a:p>
        </p:txBody>
      </p:sp>
      <p:sp>
        <p:nvSpPr>
          <p:cNvPr id="4" name="Slide Number Placeholder 3"/>
          <p:cNvSpPr>
            <a:spLocks noGrp="1"/>
          </p:cNvSpPr>
          <p:nvPr>
            <p:ph type="sldNum" sz="quarter" idx="5"/>
          </p:nvPr>
        </p:nvSpPr>
        <p:spPr/>
        <p:txBody>
          <a:bodyPr/>
          <a:lstStyle/>
          <a:p>
            <a:fld id="{C88194C0-59D6-49A2-AAC5-72750ACDA589}" type="slidenum">
              <a:rPr lang="en-US" smtClean="0"/>
              <a:t>8</a:t>
            </a:fld>
            <a:endParaRPr lang="en-US"/>
          </a:p>
        </p:txBody>
      </p:sp>
    </p:spTree>
    <p:extLst>
      <p:ext uri="{BB962C8B-B14F-4D97-AF65-F5344CB8AC3E}">
        <p14:creationId xmlns:p14="http://schemas.microsoft.com/office/powerpoint/2010/main" val="3369642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of staff presents a challenge to consultants because there aren’t enough informed decision makers</a:t>
            </a:r>
          </a:p>
        </p:txBody>
      </p:sp>
      <p:sp>
        <p:nvSpPr>
          <p:cNvPr id="4" name="Slide Number Placeholder 3"/>
          <p:cNvSpPr>
            <a:spLocks noGrp="1"/>
          </p:cNvSpPr>
          <p:nvPr>
            <p:ph type="sldNum" sz="quarter" idx="5"/>
          </p:nvPr>
        </p:nvSpPr>
        <p:spPr/>
        <p:txBody>
          <a:bodyPr/>
          <a:lstStyle/>
          <a:p>
            <a:fld id="{C88194C0-59D6-49A2-AAC5-72750ACDA589}" type="slidenum">
              <a:rPr lang="en-US" smtClean="0"/>
              <a:t>9</a:t>
            </a:fld>
            <a:endParaRPr lang="en-US"/>
          </a:p>
        </p:txBody>
      </p:sp>
    </p:spTree>
    <p:extLst>
      <p:ext uri="{BB962C8B-B14F-4D97-AF65-F5344CB8AC3E}">
        <p14:creationId xmlns:p14="http://schemas.microsoft.com/office/powerpoint/2010/main" val="619563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Product team makes products like ArcGIS</a:t>
            </a:r>
          </a:p>
          <a:p>
            <a:r>
              <a:rPr lang="en-US" dirty="0"/>
              <a:t>The Sales team sells those products – they do so in situations where they think it will be a good fit</a:t>
            </a:r>
          </a:p>
          <a:p>
            <a:r>
              <a:rPr lang="en-US" dirty="0"/>
              <a:t>The Consulting team is a product, but usually involved in implementing something the Product team has made</a:t>
            </a:r>
          </a:p>
          <a:p>
            <a:endParaRPr lang="en-US" dirty="0"/>
          </a:p>
          <a:p>
            <a:r>
              <a:rPr lang="en-US" dirty="0"/>
              <a:t>Sales and Consulting teams bring back information to the Product team to improve the product</a:t>
            </a:r>
          </a:p>
        </p:txBody>
      </p:sp>
      <p:sp>
        <p:nvSpPr>
          <p:cNvPr id="4" name="Slide Number Placeholder 3"/>
          <p:cNvSpPr>
            <a:spLocks noGrp="1"/>
          </p:cNvSpPr>
          <p:nvPr>
            <p:ph type="sldNum" sz="quarter" idx="5"/>
          </p:nvPr>
        </p:nvSpPr>
        <p:spPr/>
        <p:txBody>
          <a:bodyPr/>
          <a:lstStyle/>
          <a:p>
            <a:fld id="{C88194C0-59D6-49A2-AAC5-72750ACDA589}" type="slidenum">
              <a:rPr lang="en-US" smtClean="0"/>
              <a:t>10</a:t>
            </a:fld>
            <a:endParaRPr lang="en-US"/>
          </a:p>
        </p:txBody>
      </p:sp>
    </p:spTree>
    <p:extLst>
      <p:ext uri="{BB962C8B-B14F-4D97-AF65-F5344CB8AC3E}">
        <p14:creationId xmlns:p14="http://schemas.microsoft.com/office/powerpoint/2010/main" val="1347976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8194C0-59D6-49A2-AAC5-72750ACDA589}" type="slidenum">
              <a:rPr lang="en-US" smtClean="0"/>
              <a:t>11</a:t>
            </a:fld>
            <a:endParaRPr lang="en-US"/>
          </a:p>
        </p:txBody>
      </p:sp>
    </p:spTree>
    <p:extLst>
      <p:ext uri="{BB962C8B-B14F-4D97-AF65-F5344CB8AC3E}">
        <p14:creationId xmlns:p14="http://schemas.microsoft.com/office/powerpoint/2010/main" val="674360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DoITT chose ArcGIS Server for Linux over Windows</a:t>
            </a:r>
            <a:endParaRPr lang="en-US" dirty="0">
              <a:cs typeface="Calibri"/>
            </a:endParaRPr>
          </a:p>
          <a:p>
            <a:endParaRPr lang="en-US" dirty="0">
              <a:cs typeface="Calibri"/>
            </a:endParaRPr>
          </a:p>
          <a:p>
            <a:r>
              <a:rPr lang="en-US" dirty="0">
                <a:cs typeface="Calibri"/>
              </a:rPr>
              <a:t>Open Geo stack = $40K per year for maintenance </a:t>
            </a:r>
            <a:r>
              <a:rPr lang="en-US" dirty="0" err="1">
                <a:cs typeface="Calibri"/>
              </a:rPr>
              <a:t>ona</a:t>
            </a:r>
            <a:r>
              <a:rPr lang="en-US" dirty="0">
                <a:cs typeface="Calibri"/>
              </a:rPr>
              <a:t> stack of over 100 virtual machines</a:t>
            </a:r>
          </a:p>
          <a:p>
            <a:endParaRPr lang="en-US" dirty="0">
              <a:cs typeface="Calibri"/>
            </a:endParaRPr>
          </a:p>
          <a:p>
            <a:r>
              <a:rPr lang="en-US" dirty="0">
                <a:cs typeface="Calibri"/>
              </a:rPr>
              <a:t>Don’t have to update the entire stack at once – can address individual components</a:t>
            </a:r>
          </a:p>
          <a:p>
            <a:endParaRPr lang="en-US" dirty="0"/>
          </a:p>
        </p:txBody>
      </p:sp>
      <p:sp>
        <p:nvSpPr>
          <p:cNvPr id="4" name="Slide Number Placeholder 3"/>
          <p:cNvSpPr>
            <a:spLocks noGrp="1"/>
          </p:cNvSpPr>
          <p:nvPr>
            <p:ph type="sldNum" sz="quarter" idx="5"/>
          </p:nvPr>
        </p:nvSpPr>
        <p:spPr/>
        <p:txBody>
          <a:bodyPr/>
          <a:lstStyle/>
          <a:p>
            <a:fld id="{C88194C0-59D6-49A2-AAC5-72750ACDA589}" type="slidenum">
              <a:rPr lang="en-US" smtClean="0"/>
              <a:t>12</a:t>
            </a:fld>
            <a:endParaRPr lang="en-US"/>
          </a:p>
        </p:txBody>
      </p:sp>
    </p:spTree>
    <p:extLst>
      <p:ext uri="{BB962C8B-B14F-4D97-AF65-F5344CB8AC3E}">
        <p14:creationId xmlns:p14="http://schemas.microsoft.com/office/powerpoint/2010/main" val="3191183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40987-EF56-8378-7AD2-A671D9CE2D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B0C0B5-5D35-1F50-9EA6-28A8249940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772EEE-63DE-8AC1-36DE-D90272483CDA}"/>
              </a:ext>
            </a:extLst>
          </p:cNvPr>
          <p:cNvSpPr>
            <a:spLocks noGrp="1"/>
          </p:cNvSpPr>
          <p:nvPr>
            <p:ph type="dt" sz="half" idx="10"/>
          </p:nvPr>
        </p:nvSpPr>
        <p:spPr/>
        <p:txBody>
          <a:bodyPr/>
          <a:lstStyle/>
          <a:p>
            <a:fld id="{A5992E2F-107C-466B-882A-667AD70EBC97}" type="datetimeFigureOut">
              <a:rPr lang="en-US" smtClean="0"/>
              <a:t>3/21/2024</a:t>
            </a:fld>
            <a:endParaRPr lang="en-US"/>
          </a:p>
        </p:txBody>
      </p:sp>
      <p:sp>
        <p:nvSpPr>
          <p:cNvPr id="5" name="Footer Placeholder 4">
            <a:extLst>
              <a:ext uri="{FF2B5EF4-FFF2-40B4-BE49-F238E27FC236}">
                <a16:creationId xmlns:a16="http://schemas.microsoft.com/office/drawing/2014/main" id="{D4C96F43-96FB-B5C9-5AC5-197D4EFD3D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3F5D4C-1CD6-0B20-B040-403B6B363679}"/>
              </a:ext>
            </a:extLst>
          </p:cNvPr>
          <p:cNvSpPr>
            <a:spLocks noGrp="1"/>
          </p:cNvSpPr>
          <p:nvPr>
            <p:ph type="sldNum" sz="quarter" idx="12"/>
          </p:nvPr>
        </p:nvSpPr>
        <p:spPr/>
        <p:txBody>
          <a:bodyPr/>
          <a:lstStyle/>
          <a:p>
            <a:fld id="{F9E74A4F-53A4-4026-B74A-F25897DC5BCE}" type="slidenum">
              <a:rPr lang="en-US" smtClean="0"/>
              <a:t>‹#›</a:t>
            </a:fld>
            <a:endParaRPr lang="en-US"/>
          </a:p>
        </p:txBody>
      </p:sp>
    </p:spTree>
    <p:extLst>
      <p:ext uri="{BB962C8B-B14F-4D97-AF65-F5344CB8AC3E}">
        <p14:creationId xmlns:p14="http://schemas.microsoft.com/office/powerpoint/2010/main" val="747513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5DC98-E574-CBFA-91EB-C230DE0945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B7AA14-6EA7-B3AF-F900-7AB7445889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869C2D-6B18-4B96-CE35-E70377F672EF}"/>
              </a:ext>
            </a:extLst>
          </p:cNvPr>
          <p:cNvSpPr>
            <a:spLocks noGrp="1"/>
          </p:cNvSpPr>
          <p:nvPr>
            <p:ph type="dt" sz="half" idx="10"/>
          </p:nvPr>
        </p:nvSpPr>
        <p:spPr/>
        <p:txBody>
          <a:bodyPr/>
          <a:lstStyle/>
          <a:p>
            <a:fld id="{A5992E2F-107C-466B-882A-667AD70EBC97}" type="datetimeFigureOut">
              <a:rPr lang="en-US" smtClean="0"/>
              <a:t>3/21/2024</a:t>
            </a:fld>
            <a:endParaRPr lang="en-US"/>
          </a:p>
        </p:txBody>
      </p:sp>
      <p:sp>
        <p:nvSpPr>
          <p:cNvPr id="5" name="Footer Placeholder 4">
            <a:extLst>
              <a:ext uri="{FF2B5EF4-FFF2-40B4-BE49-F238E27FC236}">
                <a16:creationId xmlns:a16="http://schemas.microsoft.com/office/drawing/2014/main" id="{59175478-DB81-B28A-F437-2FBFE646E3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C1300-8F8E-3217-AC7F-1BF51C827702}"/>
              </a:ext>
            </a:extLst>
          </p:cNvPr>
          <p:cNvSpPr>
            <a:spLocks noGrp="1"/>
          </p:cNvSpPr>
          <p:nvPr>
            <p:ph type="sldNum" sz="quarter" idx="12"/>
          </p:nvPr>
        </p:nvSpPr>
        <p:spPr/>
        <p:txBody>
          <a:bodyPr/>
          <a:lstStyle/>
          <a:p>
            <a:fld id="{F9E74A4F-53A4-4026-B74A-F25897DC5BCE}" type="slidenum">
              <a:rPr lang="en-US" smtClean="0"/>
              <a:t>‹#›</a:t>
            </a:fld>
            <a:endParaRPr lang="en-US"/>
          </a:p>
        </p:txBody>
      </p:sp>
    </p:spTree>
    <p:extLst>
      <p:ext uri="{BB962C8B-B14F-4D97-AF65-F5344CB8AC3E}">
        <p14:creationId xmlns:p14="http://schemas.microsoft.com/office/powerpoint/2010/main" val="4007560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A881E0-E926-1689-EC26-7BFFA49CF6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344B9F-1388-C0BD-7CD1-F967960339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B2A8FC-F040-23A7-5337-5CF7E8F95B1A}"/>
              </a:ext>
            </a:extLst>
          </p:cNvPr>
          <p:cNvSpPr>
            <a:spLocks noGrp="1"/>
          </p:cNvSpPr>
          <p:nvPr>
            <p:ph type="dt" sz="half" idx="10"/>
          </p:nvPr>
        </p:nvSpPr>
        <p:spPr/>
        <p:txBody>
          <a:bodyPr/>
          <a:lstStyle/>
          <a:p>
            <a:fld id="{A5992E2F-107C-466B-882A-667AD70EBC97}" type="datetimeFigureOut">
              <a:rPr lang="en-US" smtClean="0"/>
              <a:t>3/21/2024</a:t>
            </a:fld>
            <a:endParaRPr lang="en-US"/>
          </a:p>
        </p:txBody>
      </p:sp>
      <p:sp>
        <p:nvSpPr>
          <p:cNvPr id="5" name="Footer Placeholder 4">
            <a:extLst>
              <a:ext uri="{FF2B5EF4-FFF2-40B4-BE49-F238E27FC236}">
                <a16:creationId xmlns:a16="http://schemas.microsoft.com/office/drawing/2014/main" id="{F906387F-3168-B7CE-F158-F5AB45F65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FDEAA-0262-21E0-1404-CDB34A993060}"/>
              </a:ext>
            </a:extLst>
          </p:cNvPr>
          <p:cNvSpPr>
            <a:spLocks noGrp="1"/>
          </p:cNvSpPr>
          <p:nvPr>
            <p:ph type="sldNum" sz="quarter" idx="12"/>
          </p:nvPr>
        </p:nvSpPr>
        <p:spPr/>
        <p:txBody>
          <a:bodyPr/>
          <a:lstStyle/>
          <a:p>
            <a:fld id="{F9E74A4F-53A4-4026-B74A-F25897DC5BCE}" type="slidenum">
              <a:rPr lang="en-US" smtClean="0"/>
              <a:t>‹#›</a:t>
            </a:fld>
            <a:endParaRPr lang="en-US"/>
          </a:p>
        </p:txBody>
      </p:sp>
    </p:spTree>
    <p:extLst>
      <p:ext uri="{BB962C8B-B14F-4D97-AF65-F5344CB8AC3E}">
        <p14:creationId xmlns:p14="http://schemas.microsoft.com/office/powerpoint/2010/main" val="4097136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3/21/2024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961091078"/>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1">
  <p:cSld name="Custom Layout 1 1">
    <p:bg>
      <p:bgPr>
        <a:solidFill>
          <a:srgbClr val="120844"/>
        </a:solidFill>
        <a:effectLst/>
      </p:bgPr>
    </p:bg>
    <p:spTree>
      <p:nvGrpSpPr>
        <p:cNvPr id="1" name="Shape 69"/>
        <p:cNvGrpSpPr/>
        <p:nvPr/>
      </p:nvGrpSpPr>
      <p:grpSpPr>
        <a:xfrm>
          <a:off x="0" y="0"/>
          <a:ext cx="0" cy="0"/>
          <a:chOff x="0" y="0"/>
          <a:chExt cx="0" cy="0"/>
        </a:xfrm>
      </p:grpSpPr>
      <p:pic>
        <p:nvPicPr>
          <p:cNvPr id="70" name="Google Shape;70;p9"/>
          <p:cNvPicPr preferRelativeResize="0"/>
          <p:nvPr/>
        </p:nvPicPr>
        <p:blipFill rotWithShape="1">
          <a:blip r:embed="rId2">
            <a:alphaModFix/>
          </a:blip>
          <a:srcRect l="7692" t="13947" r="11072" b="7076"/>
          <a:stretch/>
        </p:blipFill>
        <p:spPr>
          <a:xfrm>
            <a:off x="5097125" y="17175"/>
            <a:ext cx="7094876" cy="6823649"/>
          </a:xfrm>
          <a:prstGeom prst="rect">
            <a:avLst/>
          </a:prstGeom>
          <a:noFill/>
          <a:ln>
            <a:noFill/>
          </a:ln>
        </p:spPr>
      </p:pic>
    </p:spTree>
    <p:extLst>
      <p:ext uri="{BB962C8B-B14F-4D97-AF65-F5344CB8AC3E}">
        <p14:creationId xmlns:p14="http://schemas.microsoft.com/office/powerpoint/2010/main" val="1915384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076F1-0315-8399-899A-02AF5E3AD7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5BD0CF-78FE-AFD7-E519-C4653AC5A3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00C3E-570D-4115-1D72-FAFDCEE26119}"/>
              </a:ext>
            </a:extLst>
          </p:cNvPr>
          <p:cNvSpPr>
            <a:spLocks noGrp="1"/>
          </p:cNvSpPr>
          <p:nvPr>
            <p:ph type="dt" sz="half" idx="10"/>
          </p:nvPr>
        </p:nvSpPr>
        <p:spPr/>
        <p:txBody>
          <a:bodyPr/>
          <a:lstStyle/>
          <a:p>
            <a:fld id="{A5992E2F-107C-466B-882A-667AD70EBC97}" type="datetimeFigureOut">
              <a:rPr lang="en-US" smtClean="0"/>
              <a:t>3/21/2024</a:t>
            </a:fld>
            <a:endParaRPr lang="en-US"/>
          </a:p>
        </p:txBody>
      </p:sp>
      <p:sp>
        <p:nvSpPr>
          <p:cNvPr id="5" name="Footer Placeholder 4">
            <a:extLst>
              <a:ext uri="{FF2B5EF4-FFF2-40B4-BE49-F238E27FC236}">
                <a16:creationId xmlns:a16="http://schemas.microsoft.com/office/drawing/2014/main" id="{B814016D-17C1-CBC2-076E-516502C647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97C499-DFE7-BBBC-EF6F-CFA9F017C341}"/>
              </a:ext>
            </a:extLst>
          </p:cNvPr>
          <p:cNvSpPr>
            <a:spLocks noGrp="1"/>
          </p:cNvSpPr>
          <p:nvPr>
            <p:ph type="sldNum" sz="quarter" idx="12"/>
          </p:nvPr>
        </p:nvSpPr>
        <p:spPr/>
        <p:txBody>
          <a:bodyPr/>
          <a:lstStyle/>
          <a:p>
            <a:fld id="{F9E74A4F-53A4-4026-B74A-F25897DC5BCE}" type="slidenum">
              <a:rPr lang="en-US" smtClean="0"/>
              <a:t>‹#›</a:t>
            </a:fld>
            <a:endParaRPr lang="en-US"/>
          </a:p>
        </p:txBody>
      </p:sp>
    </p:spTree>
    <p:extLst>
      <p:ext uri="{BB962C8B-B14F-4D97-AF65-F5344CB8AC3E}">
        <p14:creationId xmlns:p14="http://schemas.microsoft.com/office/powerpoint/2010/main" val="3673788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E5161-00F4-6693-32AB-681E87C68E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846791-6881-D66D-8C12-1BD7A2268B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8F1A2A-5322-4979-59CB-43E39178ADC0}"/>
              </a:ext>
            </a:extLst>
          </p:cNvPr>
          <p:cNvSpPr>
            <a:spLocks noGrp="1"/>
          </p:cNvSpPr>
          <p:nvPr>
            <p:ph type="dt" sz="half" idx="10"/>
          </p:nvPr>
        </p:nvSpPr>
        <p:spPr/>
        <p:txBody>
          <a:bodyPr/>
          <a:lstStyle/>
          <a:p>
            <a:fld id="{A5992E2F-107C-466B-882A-667AD70EBC97}" type="datetimeFigureOut">
              <a:rPr lang="en-US" smtClean="0"/>
              <a:t>3/21/2024</a:t>
            </a:fld>
            <a:endParaRPr lang="en-US"/>
          </a:p>
        </p:txBody>
      </p:sp>
      <p:sp>
        <p:nvSpPr>
          <p:cNvPr id="5" name="Footer Placeholder 4">
            <a:extLst>
              <a:ext uri="{FF2B5EF4-FFF2-40B4-BE49-F238E27FC236}">
                <a16:creationId xmlns:a16="http://schemas.microsoft.com/office/drawing/2014/main" id="{44B90888-DFB7-C07D-FC64-69E6983D71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BD89E4-25EB-1A7C-B380-504D2038AE0C}"/>
              </a:ext>
            </a:extLst>
          </p:cNvPr>
          <p:cNvSpPr>
            <a:spLocks noGrp="1"/>
          </p:cNvSpPr>
          <p:nvPr>
            <p:ph type="sldNum" sz="quarter" idx="12"/>
          </p:nvPr>
        </p:nvSpPr>
        <p:spPr/>
        <p:txBody>
          <a:bodyPr/>
          <a:lstStyle/>
          <a:p>
            <a:fld id="{F9E74A4F-53A4-4026-B74A-F25897DC5BCE}" type="slidenum">
              <a:rPr lang="en-US" smtClean="0"/>
              <a:t>‹#›</a:t>
            </a:fld>
            <a:endParaRPr lang="en-US"/>
          </a:p>
        </p:txBody>
      </p:sp>
    </p:spTree>
    <p:extLst>
      <p:ext uri="{BB962C8B-B14F-4D97-AF65-F5344CB8AC3E}">
        <p14:creationId xmlns:p14="http://schemas.microsoft.com/office/powerpoint/2010/main" val="2785545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1713A-51D4-C04D-5DD2-C6A6C9BE9A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6A278A-18CE-5D26-672C-0E3A82E54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A43189-E1DC-A8B7-B6E4-C91147A307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D038B8-E8C9-41B0-AF0E-EF79429E9199}"/>
              </a:ext>
            </a:extLst>
          </p:cNvPr>
          <p:cNvSpPr>
            <a:spLocks noGrp="1"/>
          </p:cNvSpPr>
          <p:nvPr>
            <p:ph type="dt" sz="half" idx="10"/>
          </p:nvPr>
        </p:nvSpPr>
        <p:spPr/>
        <p:txBody>
          <a:bodyPr/>
          <a:lstStyle/>
          <a:p>
            <a:fld id="{A5992E2F-107C-466B-882A-667AD70EBC97}" type="datetimeFigureOut">
              <a:rPr lang="en-US" smtClean="0"/>
              <a:t>3/21/2024</a:t>
            </a:fld>
            <a:endParaRPr lang="en-US"/>
          </a:p>
        </p:txBody>
      </p:sp>
      <p:sp>
        <p:nvSpPr>
          <p:cNvPr id="6" name="Footer Placeholder 5">
            <a:extLst>
              <a:ext uri="{FF2B5EF4-FFF2-40B4-BE49-F238E27FC236}">
                <a16:creationId xmlns:a16="http://schemas.microsoft.com/office/drawing/2014/main" id="{FA1AFA9E-6BAF-655F-23E0-42E430D4BC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4826E6-063F-2358-8EA0-D8C522048A0D}"/>
              </a:ext>
            </a:extLst>
          </p:cNvPr>
          <p:cNvSpPr>
            <a:spLocks noGrp="1"/>
          </p:cNvSpPr>
          <p:nvPr>
            <p:ph type="sldNum" sz="quarter" idx="12"/>
          </p:nvPr>
        </p:nvSpPr>
        <p:spPr/>
        <p:txBody>
          <a:bodyPr/>
          <a:lstStyle/>
          <a:p>
            <a:fld id="{F9E74A4F-53A4-4026-B74A-F25897DC5BCE}" type="slidenum">
              <a:rPr lang="en-US" smtClean="0"/>
              <a:t>‹#›</a:t>
            </a:fld>
            <a:endParaRPr lang="en-US"/>
          </a:p>
        </p:txBody>
      </p:sp>
    </p:spTree>
    <p:extLst>
      <p:ext uri="{BB962C8B-B14F-4D97-AF65-F5344CB8AC3E}">
        <p14:creationId xmlns:p14="http://schemas.microsoft.com/office/powerpoint/2010/main" val="1918724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02430-B61A-4D02-8AFF-EC2EFF019C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5CF2D5-E43D-4844-73D1-66BD5FD648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8345C1-F578-7379-8F8C-25947F41D7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C95FE6-EFD1-5A87-C13E-8679AA5577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DB4CF7-7FC7-4ED0-2785-0DED4F0622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E264E4-C260-900C-5CBB-3444A2C44DB3}"/>
              </a:ext>
            </a:extLst>
          </p:cNvPr>
          <p:cNvSpPr>
            <a:spLocks noGrp="1"/>
          </p:cNvSpPr>
          <p:nvPr>
            <p:ph type="dt" sz="half" idx="10"/>
          </p:nvPr>
        </p:nvSpPr>
        <p:spPr/>
        <p:txBody>
          <a:bodyPr/>
          <a:lstStyle/>
          <a:p>
            <a:fld id="{A5992E2F-107C-466B-882A-667AD70EBC97}" type="datetimeFigureOut">
              <a:rPr lang="en-US" smtClean="0"/>
              <a:t>3/21/2024</a:t>
            </a:fld>
            <a:endParaRPr lang="en-US"/>
          </a:p>
        </p:txBody>
      </p:sp>
      <p:sp>
        <p:nvSpPr>
          <p:cNvPr id="8" name="Footer Placeholder 7">
            <a:extLst>
              <a:ext uri="{FF2B5EF4-FFF2-40B4-BE49-F238E27FC236}">
                <a16:creationId xmlns:a16="http://schemas.microsoft.com/office/drawing/2014/main" id="{5A22E5CF-8381-8EBC-AC7F-5BC5771797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356CCC-7D84-DD3D-2451-1B1A7CDA35D4}"/>
              </a:ext>
            </a:extLst>
          </p:cNvPr>
          <p:cNvSpPr>
            <a:spLocks noGrp="1"/>
          </p:cNvSpPr>
          <p:nvPr>
            <p:ph type="sldNum" sz="quarter" idx="12"/>
          </p:nvPr>
        </p:nvSpPr>
        <p:spPr/>
        <p:txBody>
          <a:bodyPr/>
          <a:lstStyle/>
          <a:p>
            <a:fld id="{F9E74A4F-53A4-4026-B74A-F25897DC5BCE}" type="slidenum">
              <a:rPr lang="en-US" smtClean="0"/>
              <a:t>‹#›</a:t>
            </a:fld>
            <a:endParaRPr lang="en-US"/>
          </a:p>
        </p:txBody>
      </p:sp>
    </p:spTree>
    <p:extLst>
      <p:ext uri="{BB962C8B-B14F-4D97-AF65-F5344CB8AC3E}">
        <p14:creationId xmlns:p14="http://schemas.microsoft.com/office/powerpoint/2010/main" val="3629912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0C8CA-8E15-8709-282F-F8E9BE6731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21B817-14B7-AF17-B5ED-F07359ED9A89}"/>
              </a:ext>
            </a:extLst>
          </p:cNvPr>
          <p:cNvSpPr>
            <a:spLocks noGrp="1"/>
          </p:cNvSpPr>
          <p:nvPr>
            <p:ph type="dt" sz="half" idx="10"/>
          </p:nvPr>
        </p:nvSpPr>
        <p:spPr/>
        <p:txBody>
          <a:bodyPr/>
          <a:lstStyle/>
          <a:p>
            <a:fld id="{A5992E2F-107C-466B-882A-667AD70EBC97}" type="datetimeFigureOut">
              <a:rPr lang="en-US" smtClean="0"/>
              <a:t>3/21/2024</a:t>
            </a:fld>
            <a:endParaRPr lang="en-US"/>
          </a:p>
        </p:txBody>
      </p:sp>
      <p:sp>
        <p:nvSpPr>
          <p:cNvPr id="4" name="Footer Placeholder 3">
            <a:extLst>
              <a:ext uri="{FF2B5EF4-FFF2-40B4-BE49-F238E27FC236}">
                <a16:creationId xmlns:a16="http://schemas.microsoft.com/office/drawing/2014/main" id="{66F31A99-6D6B-AF1F-0AB6-33E35734DE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29E405-DF9D-BCA5-2BF4-43E73D057DD3}"/>
              </a:ext>
            </a:extLst>
          </p:cNvPr>
          <p:cNvSpPr>
            <a:spLocks noGrp="1"/>
          </p:cNvSpPr>
          <p:nvPr>
            <p:ph type="sldNum" sz="quarter" idx="12"/>
          </p:nvPr>
        </p:nvSpPr>
        <p:spPr/>
        <p:txBody>
          <a:bodyPr/>
          <a:lstStyle/>
          <a:p>
            <a:fld id="{F9E74A4F-53A4-4026-B74A-F25897DC5BCE}" type="slidenum">
              <a:rPr lang="en-US" smtClean="0"/>
              <a:t>‹#›</a:t>
            </a:fld>
            <a:endParaRPr lang="en-US"/>
          </a:p>
        </p:txBody>
      </p:sp>
    </p:spTree>
    <p:extLst>
      <p:ext uri="{BB962C8B-B14F-4D97-AF65-F5344CB8AC3E}">
        <p14:creationId xmlns:p14="http://schemas.microsoft.com/office/powerpoint/2010/main" val="4132741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C4B600-8F76-0798-4D01-E8EC6C34FF72}"/>
              </a:ext>
            </a:extLst>
          </p:cNvPr>
          <p:cNvSpPr>
            <a:spLocks noGrp="1"/>
          </p:cNvSpPr>
          <p:nvPr>
            <p:ph type="dt" sz="half" idx="10"/>
          </p:nvPr>
        </p:nvSpPr>
        <p:spPr/>
        <p:txBody>
          <a:bodyPr/>
          <a:lstStyle/>
          <a:p>
            <a:fld id="{A5992E2F-107C-466B-882A-667AD70EBC97}" type="datetimeFigureOut">
              <a:rPr lang="en-US" smtClean="0"/>
              <a:t>3/21/2024</a:t>
            </a:fld>
            <a:endParaRPr lang="en-US"/>
          </a:p>
        </p:txBody>
      </p:sp>
      <p:sp>
        <p:nvSpPr>
          <p:cNvPr id="3" name="Footer Placeholder 2">
            <a:extLst>
              <a:ext uri="{FF2B5EF4-FFF2-40B4-BE49-F238E27FC236}">
                <a16:creationId xmlns:a16="http://schemas.microsoft.com/office/drawing/2014/main" id="{E724E1FB-2FC2-1366-43D8-B04344BC54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8222E8-5CA7-D7FA-4BC9-E33FF0298A4B}"/>
              </a:ext>
            </a:extLst>
          </p:cNvPr>
          <p:cNvSpPr>
            <a:spLocks noGrp="1"/>
          </p:cNvSpPr>
          <p:nvPr>
            <p:ph type="sldNum" sz="quarter" idx="12"/>
          </p:nvPr>
        </p:nvSpPr>
        <p:spPr/>
        <p:txBody>
          <a:bodyPr/>
          <a:lstStyle/>
          <a:p>
            <a:fld id="{F9E74A4F-53A4-4026-B74A-F25897DC5BCE}" type="slidenum">
              <a:rPr lang="en-US" smtClean="0"/>
              <a:t>‹#›</a:t>
            </a:fld>
            <a:endParaRPr lang="en-US"/>
          </a:p>
        </p:txBody>
      </p:sp>
    </p:spTree>
    <p:extLst>
      <p:ext uri="{BB962C8B-B14F-4D97-AF65-F5344CB8AC3E}">
        <p14:creationId xmlns:p14="http://schemas.microsoft.com/office/powerpoint/2010/main" val="1187778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5D60-032D-B07E-1EED-BC818FCB36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73DF0D-66AC-9EF3-F3FA-99EEFBE0DC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B2C5B4-22DA-145F-2C3A-D81693A97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5A3ABB-CC55-A60D-8FD1-3A1FD74463B6}"/>
              </a:ext>
            </a:extLst>
          </p:cNvPr>
          <p:cNvSpPr>
            <a:spLocks noGrp="1"/>
          </p:cNvSpPr>
          <p:nvPr>
            <p:ph type="dt" sz="half" idx="10"/>
          </p:nvPr>
        </p:nvSpPr>
        <p:spPr/>
        <p:txBody>
          <a:bodyPr/>
          <a:lstStyle/>
          <a:p>
            <a:fld id="{A5992E2F-107C-466B-882A-667AD70EBC97}" type="datetimeFigureOut">
              <a:rPr lang="en-US" smtClean="0"/>
              <a:t>3/21/2024</a:t>
            </a:fld>
            <a:endParaRPr lang="en-US"/>
          </a:p>
        </p:txBody>
      </p:sp>
      <p:sp>
        <p:nvSpPr>
          <p:cNvPr id="6" name="Footer Placeholder 5">
            <a:extLst>
              <a:ext uri="{FF2B5EF4-FFF2-40B4-BE49-F238E27FC236}">
                <a16:creationId xmlns:a16="http://schemas.microsoft.com/office/drawing/2014/main" id="{64361AC6-2A06-59F6-DA18-58A3CC8D61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D1080A-E73F-711F-2AFE-9E30BB5D55E4}"/>
              </a:ext>
            </a:extLst>
          </p:cNvPr>
          <p:cNvSpPr>
            <a:spLocks noGrp="1"/>
          </p:cNvSpPr>
          <p:nvPr>
            <p:ph type="sldNum" sz="quarter" idx="12"/>
          </p:nvPr>
        </p:nvSpPr>
        <p:spPr/>
        <p:txBody>
          <a:bodyPr/>
          <a:lstStyle/>
          <a:p>
            <a:fld id="{F9E74A4F-53A4-4026-B74A-F25897DC5BCE}" type="slidenum">
              <a:rPr lang="en-US" smtClean="0"/>
              <a:t>‹#›</a:t>
            </a:fld>
            <a:endParaRPr lang="en-US"/>
          </a:p>
        </p:txBody>
      </p:sp>
    </p:spTree>
    <p:extLst>
      <p:ext uri="{BB962C8B-B14F-4D97-AF65-F5344CB8AC3E}">
        <p14:creationId xmlns:p14="http://schemas.microsoft.com/office/powerpoint/2010/main" val="2035072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68D33-61B3-2935-60CB-6772204E7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B06F37-B9CC-1BC1-B276-6D14313FE2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89264B-CDDB-91E8-E090-1DD831BB81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351657-A7F7-273E-68C4-0F52D6E5089A}"/>
              </a:ext>
            </a:extLst>
          </p:cNvPr>
          <p:cNvSpPr>
            <a:spLocks noGrp="1"/>
          </p:cNvSpPr>
          <p:nvPr>
            <p:ph type="dt" sz="half" idx="10"/>
          </p:nvPr>
        </p:nvSpPr>
        <p:spPr/>
        <p:txBody>
          <a:bodyPr/>
          <a:lstStyle/>
          <a:p>
            <a:fld id="{A5992E2F-107C-466B-882A-667AD70EBC97}" type="datetimeFigureOut">
              <a:rPr lang="en-US" smtClean="0"/>
              <a:t>3/21/2024</a:t>
            </a:fld>
            <a:endParaRPr lang="en-US"/>
          </a:p>
        </p:txBody>
      </p:sp>
      <p:sp>
        <p:nvSpPr>
          <p:cNvPr id="6" name="Footer Placeholder 5">
            <a:extLst>
              <a:ext uri="{FF2B5EF4-FFF2-40B4-BE49-F238E27FC236}">
                <a16:creationId xmlns:a16="http://schemas.microsoft.com/office/drawing/2014/main" id="{94ACC593-82B1-9F0A-5B28-F052E7E36B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0275FD-1587-6C69-E169-EF862828E6E5}"/>
              </a:ext>
            </a:extLst>
          </p:cNvPr>
          <p:cNvSpPr>
            <a:spLocks noGrp="1"/>
          </p:cNvSpPr>
          <p:nvPr>
            <p:ph type="sldNum" sz="quarter" idx="12"/>
          </p:nvPr>
        </p:nvSpPr>
        <p:spPr/>
        <p:txBody>
          <a:bodyPr/>
          <a:lstStyle/>
          <a:p>
            <a:fld id="{F9E74A4F-53A4-4026-B74A-F25897DC5BCE}" type="slidenum">
              <a:rPr lang="en-US" smtClean="0"/>
              <a:t>‹#›</a:t>
            </a:fld>
            <a:endParaRPr lang="en-US"/>
          </a:p>
        </p:txBody>
      </p:sp>
    </p:spTree>
    <p:extLst>
      <p:ext uri="{BB962C8B-B14F-4D97-AF65-F5344CB8AC3E}">
        <p14:creationId xmlns:p14="http://schemas.microsoft.com/office/powerpoint/2010/main" val="2517667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95F189-5344-D23E-93B4-87F3024612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071F83-7CAF-E14A-62D9-16048F7704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EFEA14-E331-9E47-58C0-373857E3F4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992E2F-107C-466B-882A-667AD70EBC97}" type="datetimeFigureOut">
              <a:rPr lang="en-US" smtClean="0"/>
              <a:t>3/21/2024</a:t>
            </a:fld>
            <a:endParaRPr lang="en-US"/>
          </a:p>
        </p:txBody>
      </p:sp>
      <p:sp>
        <p:nvSpPr>
          <p:cNvPr id="5" name="Footer Placeholder 4">
            <a:extLst>
              <a:ext uri="{FF2B5EF4-FFF2-40B4-BE49-F238E27FC236}">
                <a16:creationId xmlns:a16="http://schemas.microsoft.com/office/drawing/2014/main" id="{3E919BB6-5906-8670-5E5C-B821964720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06DBC-CBFB-5B2D-857B-1A2C48B738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E74A4F-53A4-4026-B74A-F25897DC5BCE}" type="slidenum">
              <a:rPr lang="en-US" smtClean="0"/>
              <a:t>‹#›</a:t>
            </a:fld>
            <a:endParaRPr lang="en-US"/>
          </a:p>
        </p:txBody>
      </p:sp>
    </p:spTree>
    <p:extLst>
      <p:ext uri="{BB962C8B-B14F-4D97-AF65-F5344CB8AC3E}">
        <p14:creationId xmlns:p14="http://schemas.microsoft.com/office/powerpoint/2010/main" val="4016696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inyurl.com/4r97rmm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www.open-data.nyc/"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open-data.nyc/"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png"/><Relationship Id="rId3" Type="http://schemas.openxmlformats.org/officeDocument/2006/relationships/image" Target="../media/image16.png"/><Relationship Id="rId7" Type="http://schemas.openxmlformats.org/officeDocument/2006/relationships/image" Target="../media/image20.emf"/><Relationship Id="rId12"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9.png"/><Relationship Id="rId11" Type="http://schemas.openxmlformats.org/officeDocument/2006/relationships/image" Target="../media/image24.emf"/><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svg"/><Relationship Id="rId18" Type="http://schemas.openxmlformats.org/officeDocument/2006/relationships/image" Target="../media/image42.png"/><Relationship Id="rId3" Type="http://schemas.openxmlformats.org/officeDocument/2006/relationships/image" Target="../media/image28.sv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svg"/><Relationship Id="rId2" Type="http://schemas.openxmlformats.org/officeDocument/2006/relationships/image" Target="../media/image27.png"/><Relationship Id="rId16"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30.svg"/><Relationship Id="rId11" Type="http://schemas.openxmlformats.org/officeDocument/2006/relationships/image" Target="../media/image35.svg"/><Relationship Id="rId5" Type="http://schemas.openxmlformats.org/officeDocument/2006/relationships/image" Target="../media/image29.png"/><Relationship Id="rId15" Type="http://schemas.openxmlformats.org/officeDocument/2006/relationships/image" Target="../media/image39.svg"/><Relationship Id="rId10" Type="http://schemas.openxmlformats.org/officeDocument/2006/relationships/image" Target="../media/image34.png"/><Relationship Id="rId19" Type="http://schemas.openxmlformats.org/officeDocument/2006/relationships/image" Target="../media/image43.svg"/><Relationship Id="rId4" Type="http://schemas.openxmlformats.org/officeDocument/2006/relationships/image" Target="../media/image2.png"/><Relationship Id="rId9" Type="http://schemas.openxmlformats.org/officeDocument/2006/relationships/image" Target="../media/image33.png"/><Relationship Id="rId1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0.png"/><Relationship Id="rId4" Type="http://schemas.openxmlformats.org/officeDocument/2006/relationships/chart" Target="../charts/char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whfirm.com/nyc-housing-mysteries-card/"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hyperlink" Target="https://developers.arcgis.com/" TargetMode="External"/><Relationship Id="rId3" Type="http://schemas.openxmlformats.org/officeDocument/2006/relationships/hyperlink" Target="nyc.gov/citymap" TargetMode="External"/><Relationship Id="rId7" Type="http://schemas.openxmlformats.org/officeDocument/2006/relationships/hyperlink" Target="finder.nyc.gov/orthoimagery"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finder.nyc.gov/nowandthen" TargetMode="External"/><Relationship Id="rId5" Type="http://schemas.openxmlformats.org/officeDocument/2006/relationships/hyperlink" Target="gis.nyc.gov/taxmap" TargetMode="External"/><Relationship Id="rId4" Type="http://schemas.openxmlformats.org/officeDocument/2006/relationships/hyperlink" Target="https://github.com/timcala37/citymap-feedback" TargetMode="External"/><Relationship Id="rId9" Type="http://schemas.openxmlformats.org/officeDocument/2006/relationships/hyperlink" Target="https://www.bing.com/search?q=2006+Esri+UC+NYC+SOA&amp;qs=n&amp;form=QBRE&amp;sp=-1&amp;ghc=1&amp;lq=0&amp;pq=2006+esri+uc+nyc+soa&amp;sc=10-20&amp;sk=&amp;cvid=71B91CC7EDCF4BC494A30E269242B07E&amp;ghsh=0&amp;ghacc=0&amp;ghpl="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open-data.nyc/"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yc.gov/assets/operations/downloads/pdf/mmr2023/2023_mmr.pdf"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nyc.gov/assets/operations/downloads/pdf/mmr2023/2023_mmr.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slate.com/business/2023/02/subway-costs-us-europe-public-transit-fund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0844"/>
        </a:solidFill>
        <a:effectLst/>
      </p:bgPr>
    </p:bg>
    <p:spTree>
      <p:nvGrpSpPr>
        <p:cNvPr id="1" name="Shape 61"/>
        <p:cNvGrpSpPr/>
        <p:nvPr/>
      </p:nvGrpSpPr>
      <p:grpSpPr>
        <a:xfrm>
          <a:off x="0" y="0"/>
          <a:ext cx="0" cy="0"/>
          <a:chOff x="0" y="0"/>
          <a:chExt cx="0" cy="0"/>
        </a:xfrm>
      </p:grpSpPr>
      <p:sp>
        <p:nvSpPr>
          <p:cNvPr id="62" name="Google Shape;62;p15"/>
          <p:cNvSpPr txBox="1"/>
          <p:nvPr/>
        </p:nvSpPr>
        <p:spPr>
          <a:xfrm>
            <a:off x="244725" y="4090833"/>
            <a:ext cx="5520000" cy="2467200"/>
          </a:xfrm>
          <a:prstGeom prst="rect">
            <a:avLst/>
          </a:prstGeom>
          <a:noFill/>
          <a:ln>
            <a:noFill/>
          </a:ln>
        </p:spPr>
        <p:txBody>
          <a:bodyPr spcFirstLastPara="1" wrap="square" lIns="121900" tIns="121900" rIns="121900" bIns="121900" anchor="b" anchorCtr="0">
            <a:noAutofit/>
          </a:bodyPr>
          <a:lstStyle/>
          <a:p>
            <a:pPr>
              <a:lnSpc>
                <a:spcPct val="150000"/>
              </a:lnSpc>
              <a:buClr>
                <a:schemeClr val="dk1"/>
              </a:buClr>
              <a:buSzPts val="1100"/>
            </a:pPr>
            <a:r>
              <a:rPr lang="en" sz="2000" b="1" dirty="0">
                <a:solidFill>
                  <a:srgbClr val="E46FE7"/>
                </a:solidFill>
                <a:latin typeface="Atkinson Hyperlegible"/>
                <a:ea typeface="Atkinson Hyperlegible"/>
                <a:cs typeface="Atkinson Hyperlegible"/>
                <a:sym typeface="Atkinson Hyperlegible"/>
              </a:rPr>
              <a:t>When: </a:t>
            </a:r>
            <a:r>
              <a:rPr lang="en" sz="2000" b="1" dirty="0">
                <a:solidFill>
                  <a:schemeClr val="lt1"/>
                </a:solidFill>
                <a:latin typeface="Atkinson Hyperlegible"/>
                <a:ea typeface="Atkinson Hyperlegible"/>
                <a:cs typeface="Atkinson Hyperlegible"/>
                <a:sym typeface="Atkinson Hyperlegible"/>
              </a:rPr>
              <a:t>Thursday</a:t>
            </a:r>
            <a:r>
              <a:rPr lang="en" sz="2000" dirty="0">
                <a:solidFill>
                  <a:schemeClr val="lt1"/>
                </a:solidFill>
                <a:latin typeface="Atkinson Hyperlegible"/>
                <a:ea typeface="Atkinson Hyperlegible"/>
                <a:cs typeface="Atkinson Hyperlegible"/>
                <a:sym typeface="Atkinson Hyperlegible"/>
              </a:rPr>
              <a:t>, March 21 at 10 am</a:t>
            </a:r>
            <a:endParaRPr sz="2000" dirty="0">
              <a:solidFill>
                <a:schemeClr val="lt1"/>
              </a:solidFill>
              <a:latin typeface="Atkinson Hyperlegible"/>
              <a:ea typeface="Atkinson Hyperlegible"/>
              <a:cs typeface="Atkinson Hyperlegible"/>
              <a:sym typeface="Atkinson Hyperlegible"/>
            </a:endParaRPr>
          </a:p>
          <a:p>
            <a:pPr>
              <a:lnSpc>
                <a:spcPct val="150000"/>
              </a:lnSpc>
              <a:spcBef>
                <a:spcPts val="667"/>
              </a:spcBef>
              <a:buClr>
                <a:schemeClr val="dk1"/>
              </a:buClr>
              <a:buSzPts val="1100"/>
            </a:pPr>
            <a:r>
              <a:rPr lang="en" sz="2000" b="1" dirty="0">
                <a:solidFill>
                  <a:srgbClr val="E46FE7"/>
                </a:solidFill>
                <a:latin typeface="Atkinson Hyperlegible"/>
                <a:ea typeface="Atkinson Hyperlegible"/>
                <a:cs typeface="Atkinson Hyperlegible"/>
                <a:sym typeface="Atkinson Hyperlegible"/>
              </a:rPr>
              <a:t>Where:</a:t>
            </a:r>
            <a:r>
              <a:rPr lang="en" sz="2000" dirty="0">
                <a:solidFill>
                  <a:srgbClr val="E46FE7"/>
                </a:solidFill>
                <a:latin typeface="Atkinson Hyperlegible"/>
                <a:ea typeface="Atkinson Hyperlegible"/>
                <a:cs typeface="Atkinson Hyperlegible"/>
                <a:sym typeface="Atkinson Hyperlegible"/>
              </a:rPr>
              <a:t> </a:t>
            </a:r>
            <a:r>
              <a:rPr lang="en" sz="2000" dirty="0">
                <a:solidFill>
                  <a:schemeClr val="lt1"/>
                </a:solidFill>
                <a:latin typeface="Atkinson Hyperlegible"/>
                <a:ea typeface="Atkinson Hyperlegible"/>
                <a:cs typeface="Atkinson Hyperlegible"/>
                <a:sym typeface="Atkinson Hyperlegible"/>
              </a:rPr>
              <a:t>Virtual Event</a:t>
            </a:r>
            <a:endParaRPr sz="2000" dirty="0">
              <a:solidFill>
                <a:schemeClr val="lt1"/>
              </a:solidFill>
              <a:latin typeface="Atkinson Hyperlegible"/>
              <a:ea typeface="Atkinson Hyperlegible"/>
              <a:cs typeface="Atkinson Hyperlegible"/>
              <a:sym typeface="Atkinson Hyperlegible"/>
            </a:endParaRPr>
          </a:p>
          <a:p>
            <a:pPr>
              <a:lnSpc>
                <a:spcPct val="150000"/>
              </a:lnSpc>
              <a:spcBef>
                <a:spcPts val="667"/>
              </a:spcBef>
              <a:buClr>
                <a:schemeClr val="dk1"/>
              </a:buClr>
              <a:buSzPts val="1100"/>
            </a:pPr>
            <a:r>
              <a:rPr lang="en" sz="2000" b="1" dirty="0">
                <a:solidFill>
                  <a:srgbClr val="E46FE7"/>
                </a:solidFill>
                <a:latin typeface="Atkinson Hyperlegible"/>
                <a:ea typeface="Atkinson Hyperlegible"/>
                <a:cs typeface="Atkinson Hyperlegible"/>
                <a:sym typeface="Atkinson Hyperlegible"/>
              </a:rPr>
              <a:t>RSVP: </a:t>
            </a:r>
            <a:r>
              <a:rPr lang="en-US" sz="2000" dirty="0">
                <a:solidFill>
                  <a:schemeClr val="lt1"/>
                </a:solidFill>
                <a:latin typeface="Atkinson Hyperlegible"/>
                <a:ea typeface="Atkinson Hyperlegible"/>
                <a:cs typeface="Atkinson Hyperlegible"/>
                <a:sym typeface="Atkinson Hyperlegible"/>
                <a:hlinkClick r:id="rId3"/>
              </a:rPr>
              <a:t>https://tinyurl.com/4r97rmmp</a:t>
            </a:r>
            <a:r>
              <a:rPr lang="en-US" sz="2000" dirty="0">
                <a:solidFill>
                  <a:schemeClr val="lt1"/>
                </a:solidFill>
                <a:latin typeface="Atkinson Hyperlegible"/>
                <a:ea typeface="Atkinson Hyperlegible"/>
                <a:cs typeface="Atkinson Hyperlegible"/>
                <a:sym typeface="Atkinson Hyperlegible"/>
              </a:rPr>
              <a:t> </a:t>
            </a:r>
          </a:p>
          <a:p>
            <a:pPr>
              <a:lnSpc>
                <a:spcPct val="150000"/>
              </a:lnSpc>
              <a:spcBef>
                <a:spcPts val="2000"/>
              </a:spcBef>
              <a:spcAft>
                <a:spcPts val="667"/>
              </a:spcAft>
              <a:buClr>
                <a:schemeClr val="dk1"/>
              </a:buClr>
              <a:buSzPts val="1100"/>
            </a:pPr>
            <a:r>
              <a:rPr lang="en-US" sz="1733" dirty="0">
                <a:solidFill>
                  <a:schemeClr val="lt1"/>
                </a:solidFill>
                <a:latin typeface="Roboto"/>
                <a:ea typeface="Roboto"/>
                <a:cs typeface="Roboto"/>
                <a:sym typeface="Roboto"/>
              </a:rPr>
              <a:t>Visit </a:t>
            </a:r>
            <a:r>
              <a:rPr lang="en-US" sz="1733" u="sng" dirty="0">
                <a:solidFill>
                  <a:srgbClr val="E46FE7"/>
                </a:solidFill>
                <a:latin typeface="Roboto"/>
                <a:ea typeface="Roboto"/>
                <a:cs typeface="Roboto"/>
                <a:sym typeface="Roboto"/>
                <a:hlinkClick r:id="rId4">
                  <a:extLst>
                    <a:ext uri="{A12FA001-AC4F-418D-AE19-62706E023703}">
                      <ahyp:hlinkClr xmlns:ahyp="http://schemas.microsoft.com/office/drawing/2018/hyperlinkcolor" val="tx"/>
                    </a:ext>
                  </a:extLst>
                </a:hlinkClick>
              </a:rPr>
              <a:t>www.open-data.nyc</a:t>
            </a:r>
            <a:r>
              <a:rPr lang="en-US" sz="1733" dirty="0">
                <a:solidFill>
                  <a:srgbClr val="E46FE7"/>
                </a:solidFill>
                <a:latin typeface="Roboto"/>
                <a:ea typeface="Roboto"/>
                <a:cs typeface="Roboto"/>
                <a:sym typeface="Roboto"/>
              </a:rPr>
              <a:t> </a:t>
            </a:r>
            <a:r>
              <a:rPr lang="en-US" sz="1733" dirty="0">
                <a:solidFill>
                  <a:schemeClr val="lt1"/>
                </a:solidFill>
                <a:latin typeface="Roboto"/>
                <a:ea typeface="Roboto"/>
                <a:cs typeface="Roboto"/>
                <a:sym typeface="Roboto"/>
              </a:rPr>
              <a:t>to view the full program!</a:t>
            </a:r>
          </a:p>
        </p:txBody>
      </p:sp>
      <p:sp>
        <p:nvSpPr>
          <p:cNvPr id="63" name="Google Shape;63;p15"/>
          <p:cNvSpPr txBox="1"/>
          <p:nvPr/>
        </p:nvSpPr>
        <p:spPr>
          <a:xfrm>
            <a:off x="244725" y="862525"/>
            <a:ext cx="4746400" cy="3478000"/>
          </a:xfrm>
          <a:prstGeom prst="rect">
            <a:avLst/>
          </a:prstGeom>
          <a:noFill/>
          <a:ln>
            <a:noFill/>
          </a:ln>
        </p:spPr>
        <p:txBody>
          <a:bodyPr spcFirstLastPara="1" wrap="square" lIns="91433" tIns="91433" rIns="91433" bIns="91433" anchor="t" anchorCtr="0">
            <a:noAutofit/>
          </a:bodyPr>
          <a:lstStyle/>
          <a:p>
            <a:pPr>
              <a:buClr>
                <a:schemeClr val="dk1"/>
              </a:buClr>
              <a:buSzPts val="800"/>
            </a:pPr>
            <a:r>
              <a:rPr lang="en-US" sz="4000" b="1" dirty="0">
                <a:solidFill>
                  <a:srgbClr val="43FBD8"/>
                </a:solidFill>
                <a:latin typeface="Atkinson Hyperlegible"/>
                <a:ea typeface="Atkinson Hyperlegible"/>
                <a:cs typeface="Atkinson Hyperlegible"/>
                <a:sym typeface="Atkinson Hyperlegible"/>
              </a:rPr>
              <a:t>﻿The Many Lives of NYC's </a:t>
            </a:r>
            <a:r>
              <a:rPr lang="en-US" sz="4000" b="1" dirty="0" err="1">
                <a:solidFill>
                  <a:srgbClr val="43FBD8"/>
                </a:solidFill>
                <a:latin typeface="Atkinson Hyperlegible"/>
                <a:ea typeface="Atkinson Hyperlegible"/>
                <a:cs typeface="Atkinson Hyperlegible"/>
                <a:sym typeface="Atkinson Hyperlegible"/>
              </a:rPr>
              <a:t>CityMap</a:t>
            </a:r>
            <a:r>
              <a:rPr lang="en-US" sz="4000" b="1" dirty="0">
                <a:solidFill>
                  <a:srgbClr val="43FBD8"/>
                </a:solidFill>
                <a:latin typeface="Atkinson Hyperlegible"/>
                <a:ea typeface="Atkinson Hyperlegible"/>
                <a:cs typeface="Atkinson Hyperlegible"/>
                <a:sym typeface="Atkinson Hyperlegible"/>
              </a:rPr>
              <a:t>: Past, Present and Possible Future</a:t>
            </a:r>
          </a:p>
        </p:txBody>
      </p:sp>
      <p:sp>
        <p:nvSpPr>
          <p:cNvPr id="64" name="Google Shape;64;p15"/>
          <p:cNvSpPr txBox="1"/>
          <p:nvPr/>
        </p:nvSpPr>
        <p:spPr>
          <a:xfrm>
            <a:off x="244725" y="308425"/>
            <a:ext cx="4746400" cy="554000"/>
          </a:xfrm>
          <a:prstGeom prst="rect">
            <a:avLst/>
          </a:prstGeom>
          <a:noFill/>
          <a:ln>
            <a:noFill/>
          </a:ln>
        </p:spPr>
        <p:txBody>
          <a:bodyPr spcFirstLastPara="1" wrap="square" lIns="91433" tIns="91433" rIns="91433" bIns="91433" anchor="t" anchorCtr="0">
            <a:normAutofit/>
          </a:bodyPr>
          <a:lstStyle/>
          <a:p>
            <a:r>
              <a:rPr lang="en" sz="1600" dirty="0">
                <a:solidFill>
                  <a:schemeClr val="lt1"/>
                </a:solidFill>
                <a:latin typeface="Atkinson Hyperlegible"/>
                <a:ea typeface="Atkinson Hyperlegible"/>
                <a:cs typeface="Atkinson Hyperlegible"/>
                <a:sym typeface="Atkinson Hyperlegible"/>
              </a:rPr>
              <a:t>Tim Calabrese</a:t>
            </a:r>
            <a:endParaRPr sz="1600" dirty="0">
              <a:solidFill>
                <a:schemeClr val="lt1"/>
              </a:solidFill>
              <a:highlight>
                <a:srgbClr val="180B5B"/>
              </a:highlight>
              <a:latin typeface="Atkinson Hyperlegible"/>
              <a:ea typeface="Atkinson Hyperlegible"/>
              <a:cs typeface="Atkinson Hyperlegible"/>
              <a:sym typeface="Atkinson Hyperlegible"/>
            </a:endParaRPr>
          </a:p>
        </p:txBody>
      </p:sp>
      <p:pic>
        <p:nvPicPr>
          <p:cNvPr id="65" name="Google Shape;65;p15"/>
          <p:cNvPicPr preferRelativeResize="0"/>
          <p:nvPr/>
        </p:nvPicPr>
        <p:blipFill rotWithShape="1">
          <a:blip r:embed="rId5">
            <a:alphaModFix/>
          </a:blip>
          <a:srcRect l="8766" t="11439" r="10510" b="4007"/>
          <a:stretch/>
        </p:blipFill>
        <p:spPr>
          <a:xfrm>
            <a:off x="5573900" y="0"/>
            <a:ext cx="6618099" cy="685800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Right 25">
            <a:extLst>
              <a:ext uri="{FF2B5EF4-FFF2-40B4-BE49-F238E27FC236}">
                <a16:creationId xmlns:a16="http://schemas.microsoft.com/office/drawing/2014/main" id="{47DAF6FA-715A-004D-07C8-39516E8DBD3A}"/>
              </a:ext>
            </a:extLst>
          </p:cNvPr>
          <p:cNvSpPr/>
          <p:nvPr/>
        </p:nvSpPr>
        <p:spPr>
          <a:xfrm>
            <a:off x="907102" y="4782237"/>
            <a:ext cx="11301832" cy="1585755"/>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AC93FAC7-1BC3-B615-8B45-03B698B549BD}"/>
              </a:ext>
            </a:extLst>
          </p:cNvPr>
          <p:cNvSpPr>
            <a:spLocks noGrp="1"/>
          </p:cNvSpPr>
          <p:nvPr>
            <p:ph type="title"/>
          </p:nvPr>
        </p:nvSpPr>
        <p:spPr>
          <a:xfrm>
            <a:off x="752475" y="-6411"/>
            <a:ext cx="10515600" cy="1325563"/>
          </a:xfrm>
        </p:spPr>
        <p:txBody>
          <a:bodyPr/>
          <a:lstStyle/>
          <a:p>
            <a:r>
              <a:rPr lang="en-US" dirty="0"/>
              <a:t>Esri Simplified Overview</a:t>
            </a:r>
          </a:p>
        </p:txBody>
      </p:sp>
      <p:sp>
        <p:nvSpPr>
          <p:cNvPr id="10" name="TextBox 9">
            <a:extLst>
              <a:ext uri="{FF2B5EF4-FFF2-40B4-BE49-F238E27FC236}">
                <a16:creationId xmlns:a16="http://schemas.microsoft.com/office/drawing/2014/main" id="{123F2B12-981A-58DF-D0D5-FE1143741D8A}"/>
              </a:ext>
            </a:extLst>
          </p:cNvPr>
          <p:cNvSpPr txBox="1"/>
          <p:nvPr/>
        </p:nvSpPr>
        <p:spPr>
          <a:xfrm>
            <a:off x="1413914" y="5848107"/>
            <a:ext cx="184731" cy="923330"/>
          </a:xfrm>
          <a:prstGeom prst="rect">
            <a:avLst/>
          </a:prstGeom>
          <a:noFill/>
        </p:spPr>
        <p:txBody>
          <a:bodyPr wrap="none" rtlCol="0">
            <a:spAutoFit/>
          </a:bodyPr>
          <a:lstStyle/>
          <a:p>
            <a:endParaRPr lang="en-US" dirty="0"/>
          </a:p>
          <a:p>
            <a:endParaRPr lang="en-US" dirty="0"/>
          </a:p>
          <a:p>
            <a:endParaRPr lang="en-US" dirty="0"/>
          </a:p>
        </p:txBody>
      </p:sp>
      <p:cxnSp>
        <p:nvCxnSpPr>
          <p:cNvPr id="6" name="Straight Connector 5">
            <a:extLst>
              <a:ext uri="{FF2B5EF4-FFF2-40B4-BE49-F238E27FC236}">
                <a16:creationId xmlns:a16="http://schemas.microsoft.com/office/drawing/2014/main" id="{BD7755ED-DB89-AEC0-364E-C741DA6C0A84}"/>
              </a:ext>
            </a:extLst>
          </p:cNvPr>
          <p:cNvCxnSpPr>
            <a:cxnSpLocks/>
          </p:cNvCxnSpPr>
          <p:nvPr/>
        </p:nvCxnSpPr>
        <p:spPr>
          <a:xfrm>
            <a:off x="5476283" y="4612745"/>
            <a:ext cx="0" cy="68352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18756A9-7ED7-1F8D-7843-B526986D8A69}"/>
              </a:ext>
            </a:extLst>
          </p:cNvPr>
          <p:cNvSpPr txBox="1"/>
          <p:nvPr/>
        </p:nvSpPr>
        <p:spPr>
          <a:xfrm>
            <a:off x="5476283" y="4365072"/>
            <a:ext cx="2340705" cy="369332"/>
          </a:xfrm>
          <a:prstGeom prst="rect">
            <a:avLst/>
          </a:prstGeom>
          <a:noFill/>
        </p:spPr>
        <p:txBody>
          <a:bodyPr wrap="none" rtlCol="0">
            <a:spAutoFit/>
          </a:bodyPr>
          <a:lstStyle/>
          <a:p>
            <a:r>
              <a:rPr lang="en-US" dirty="0" err="1"/>
              <a:t>CityMap</a:t>
            </a:r>
            <a:r>
              <a:rPr lang="en-US" dirty="0"/>
              <a:t> Launch - 2006</a:t>
            </a:r>
          </a:p>
        </p:txBody>
      </p:sp>
      <p:sp>
        <p:nvSpPr>
          <p:cNvPr id="13" name="TextBox 12">
            <a:extLst>
              <a:ext uri="{FF2B5EF4-FFF2-40B4-BE49-F238E27FC236}">
                <a16:creationId xmlns:a16="http://schemas.microsoft.com/office/drawing/2014/main" id="{749C9586-7FB6-3697-11B5-8F0CD770A9B6}"/>
              </a:ext>
            </a:extLst>
          </p:cNvPr>
          <p:cNvSpPr txBox="1"/>
          <p:nvPr/>
        </p:nvSpPr>
        <p:spPr>
          <a:xfrm>
            <a:off x="1305261" y="5265275"/>
            <a:ext cx="2737671" cy="646331"/>
          </a:xfrm>
          <a:prstGeom prst="rect">
            <a:avLst/>
          </a:prstGeom>
          <a:noFill/>
        </p:spPr>
        <p:txBody>
          <a:bodyPr wrap="square" rtlCol="0">
            <a:spAutoFit/>
          </a:bodyPr>
          <a:lstStyle/>
          <a:p>
            <a:r>
              <a:rPr lang="en-US" dirty="0">
                <a:solidFill>
                  <a:schemeClr val="bg1"/>
                </a:solidFill>
              </a:rPr>
              <a:t>ArcView GIS 1992</a:t>
            </a:r>
          </a:p>
          <a:p>
            <a:pPr lvl="1"/>
            <a:r>
              <a:rPr lang="en-US" dirty="0" err="1">
                <a:solidFill>
                  <a:schemeClr val="bg1"/>
                </a:solidFill>
              </a:rPr>
              <a:t>ArcIMS</a:t>
            </a:r>
            <a:r>
              <a:rPr lang="en-US" dirty="0">
                <a:solidFill>
                  <a:schemeClr val="bg1"/>
                </a:solidFill>
              </a:rPr>
              <a:t> 1997</a:t>
            </a:r>
          </a:p>
        </p:txBody>
      </p:sp>
      <p:sp>
        <p:nvSpPr>
          <p:cNvPr id="14" name="TextBox 13">
            <a:extLst>
              <a:ext uri="{FF2B5EF4-FFF2-40B4-BE49-F238E27FC236}">
                <a16:creationId xmlns:a16="http://schemas.microsoft.com/office/drawing/2014/main" id="{B7860EF2-184A-DB73-1197-F5FEFFA758A9}"/>
              </a:ext>
            </a:extLst>
          </p:cNvPr>
          <p:cNvSpPr txBox="1"/>
          <p:nvPr/>
        </p:nvSpPr>
        <p:spPr>
          <a:xfrm>
            <a:off x="3292957" y="5224595"/>
            <a:ext cx="2442656" cy="646331"/>
          </a:xfrm>
          <a:prstGeom prst="rect">
            <a:avLst/>
          </a:prstGeom>
          <a:noFill/>
        </p:spPr>
        <p:txBody>
          <a:bodyPr wrap="none" rtlCol="0">
            <a:spAutoFit/>
          </a:bodyPr>
          <a:lstStyle/>
          <a:p>
            <a:pPr lvl="1"/>
            <a:r>
              <a:rPr lang="en-US" dirty="0">
                <a:solidFill>
                  <a:schemeClr val="bg1"/>
                </a:solidFill>
              </a:rPr>
              <a:t>ArcGIS Server 2004</a:t>
            </a:r>
          </a:p>
          <a:p>
            <a:pPr lvl="1"/>
            <a:r>
              <a:rPr lang="en-US" dirty="0">
                <a:solidFill>
                  <a:schemeClr val="bg1"/>
                </a:solidFill>
              </a:rPr>
              <a:t>	REST API 2008</a:t>
            </a:r>
          </a:p>
        </p:txBody>
      </p:sp>
      <p:sp>
        <p:nvSpPr>
          <p:cNvPr id="15" name="TextBox 14">
            <a:extLst>
              <a:ext uri="{FF2B5EF4-FFF2-40B4-BE49-F238E27FC236}">
                <a16:creationId xmlns:a16="http://schemas.microsoft.com/office/drawing/2014/main" id="{7FABD921-71C9-7CA9-DA13-9D12807EBB20}"/>
              </a:ext>
            </a:extLst>
          </p:cNvPr>
          <p:cNvSpPr txBox="1"/>
          <p:nvPr/>
        </p:nvSpPr>
        <p:spPr>
          <a:xfrm>
            <a:off x="6225508" y="5278742"/>
            <a:ext cx="2454326" cy="646331"/>
          </a:xfrm>
          <a:prstGeom prst="rect">
            <a:avLst/>
          </a:prstGeom>
          <a:noFill/>
        </p:spPr>
        <p:txBody>
          <a:bodyPr wrap="none" rtlCol="0">
            <a:spAutoFit/>
          </a:bodyPr>
          <a:lstStyle/>
          <a:p>
            <a:r>
              <a:rPr lang="en-US" dirty="0">
                <a:solidFill>
                  <a:schemeClr val="bg1"/>
                </a:solidFill>
              </a:rPr>
              <a:t>ArcGIS 10 2010</a:t>
            </a:r>
          </a:p>
          <a:p>
            <a:pPr lvl="1"/>
            <a:r>
              <a:rPr lang="en-US" dirty="0">
                <a:solidFill>
                  <a:schemeClr val="bg1"/>
                </a:solidFill>
              </a:rPr>
              <a:t>ArcGIS Online 2012</a:t>
            </a:r>
          </a:p>
        </p:txBody>
      </p:sp>
      <p:sp>
        <p:nvSpPr>
          <p:cNvPr id="17" name="TextBox 16">
            <a:extLst>
              <a:ext uri="{FF2B5EF4-FFF2-40B4-BE49-F238E27FC236}">
                <a16:creationId xmlns:a16="http://schemas.microsoft.com/office/drawing/2014/main" id="{E8A72A69-79EE-CBE3-4C4E-F86BA8A632E9}"/>
              </a:ext>
            </a:extLst>
          </p:cNvPr>
          <p:cNvSpPr txBox="1"/>
          <p:nvPr/>
        </p:nvSpPr>
        <p:spPr>
          <a:xfrm>
            <a:off x="8573901" y="5296270"/>
            <a:ext cx="2681287" cy="646331"/>
          </a:xfrm>
          <a:prstGeom prst="rect">
            <a:avLst/>
          </a:prstGeom>
          <a:noFill/>
        </p:spPr>
        <p:txBody>
          <a:bodyPr wrap="square">
            <a:spAutoFit/>
          </a:bodyPr>
          <a:lstStyle/>
          <a:p>
            <a:pPr lvl="1"/>
            <a:r>
              <a:rPr lang="en-US" dirty="0">
                <a:solidFill>
                  <a:schemeClr val="bg1"/>
                </a:solidFill>
              </a:rPr>
              <a:t>ArcGIS Pro 2015</a:t>
            </a:r>
          </a:p>
          <a:p>
            <a:pPr lvl="1"/>
            <a:r>
              <a:rPr lang="en-US" dirty="0">
                <a:solidFill>
                  <a:schemeClr val="bg1"/>
                </a:solidFill>
              </a:rPr>
              <a:t>	ArcGIS 11 2022</a:t>
            </a:r>
          </a:p>
        </p:txBody>
      </p:sp>
      <p:sp>
        <p:nvSpPr>
          <p:cNvPr id="18" name="TextBox 17">
            <a:extLst>
              <a:ext uri="{FF2B5EF4-FFF2-40B4-BE49-F238E27FC236}">
                <a16:creationId xmlns:a16="http://schemas.microsoft.com/office/drawing/2014/main" id="{285EE805-8079-E7AA-D71B-CD55245F8201}"/>
              </a:ext>
            </a:extLst>
          </p:cNvPr>
          <p:cNvSpPr txBox="1"/>
          <p:nvPr/>
        </p:nvSpPr>
        <p:spPr>
          <a:xfrm>
            <a:off x="1211981" y="5990118"/>
            <a:ext cx="2148732" cy="646331"/>
          </a:xfrm>
          <a:prstGeom prst="rect">
            <a:avLst/>
          </a:prstGeom>
          <a:noFill/>
        </p:spPr>
        <p:txBody>
          <a:bodyPr wrap="square" rtlCol="0">
            <a:spAutoFit/>
          </a:bodyPr>
          <a:lstStyle/>
          <a:p>
            <a:pPr algn="ctr"/>
            <a:r>
              <a:rPr lang="en-US" dirty="0"/>
              <a:t>Tightly scripted software code</a:t>
            </a:r>
          </a:p>
        </p:txBody>
      </p:sp>
      <p:sp>
        <p:nvSpPr>
          <p:cNvPr id="19" name="TextBox 18">
            <a:extLst>
              <a:ext uri="{FF2B5EF4-FFF2-40B4-BE49-F238E27FC236}">
                <a16:creationId xmlns:a16="http://schemas.microsoft.com/office/drawing/2014/main" id="{80B86E5F-EC1F-CCA5-2408-1A8C0C156538}"/>
              </a:ext>
            </a:extLst>
          </p:cNvPr>
          <p:cNvSpPr txBox="1"/>
          <p:nvPr/>
        </p:nvSpPr>
        <p:spPr>
          <a:xfrm>
            <a:off x="3533884" y="5983260"/>
            <a:ext cx="2488879" cy="646331"/>
          </a:xfrm>
          <a:prstGeom prst="rect">
            <a:avLst/>
          </a:prstGeom>
          <a:noFill/>
        </p:spPr>
        <p:txBody>
          <a:bodyPr wrap="square" rtlCol="0">
            <a:spAutoFit/>
          </a:bodyPr>
          <a:lstStyle/>
          <a:p>
            <a:pPr algn="ctr"/>
            <a:r>
              <a:rPr lang="en-US" dirty="0"/>
              <a:t>Object relational software</a:t>
            </a:r>
          </a:p>
        </p:txBody>
      </p:sp>
      <p:sp>
        <p:nvSpPr>
          <p:cNvPr id="20" name="TextBox 19">
            <a:extLst>
              <a:ext uri="{FF2B5EF4-FFF2-40B4-BE49-F238E27FC236}">
                <a16:creationId xmlns:a16="http://schemas.microsoft.com/office/drawing/2014/main" id="{0F990358-5B77-5A84-171F-312054FE0341}"/>
              </a:ext>
            </a:extLst>
          </p:cNvPr>
          <p:cNvSpPr txBox="1"/>
          <p:nvPr/>
        </p:nvSpPr>
        <p:spPr>
          <a:xfrm>
            <a:off x="5976716" y="5983808"/>
            <a:ext cx="2737671" cy="646331"/>
          </a:xfrm>
          <a:prstGeom prst="rect">
            <a:avLst/>
          </a:prstGeom>
          <a:noFill/>
        </p:spPr>
        <p:txBody>
          <a:bodyPr wrap="square" rtlCol="0">
            <a:spAutoFit/>
          </a:bodyPr>
          <a:lstStyle/>
          <a:p>
            <a:pPr algn="ctr"/>
            <a:r>
              <a:rPr lang="en-US" dirty="0"/>
              <a:t>Service-oriented architecture</a:t>
            </a:r>
          </a:p>
        </p:txBody>
      </p:sp>
      <p:sp>
        <p:nvSpPr>
          <p:cNvPr id="21" name="TextBox 20">
            <a:extLst>
              <a:ext uri="{FF2B5EF4-FFF2-40B4-BE49-F238E27FC236}">
                <a16:creationId xmlns:a16="http://schemas.microsoft.com/office/drawing/2014/main" id="{B2EEFF6F-1AF4-0E15-EB16-344B4ED02C4D}"/>
              </a:ext>
            </a:extLst>
          </p:cNvPr>
          <p:cNvSpPr txBox="1"/>
          <p:nvPr/>
        </p:nvSpPr>
        <p:spPr>
          <a:xfrm>
            <a:off x="9155692" y="6004297"/>
            <a:ext cx="2737671" cy="369332"/>
          </a:xfrm>
          <a:prstGeom prst="rect">
            <a:avLst/>
          </a:prstGeom>
          <a:noFill/>
        </p:spPr>
        <p:txBody>
          <a:bodyPr wrap="square" rtlCol="0">
            <a:spAutoFit/>
          </a:bodyPr>
          <a:lstStyle/>
          <a:p>
            <a:r>
              <a:rPr lang="en-US" dirty="0"/>
              <a:t>Cloud computing</a:t>
            </a:r>
          </a:p>
        </p:txBody>
      </p:sp>
      <p:sp>
        <p:nvSpPr>
          <p:cNvPr id="22" name="Title 1">
            <a:extLst>
              <a:ext uri="{FF2B5EF4-FFF2-40B4-BE49-F238E27FC236}">
                <a16:creationId xmlns:a16="http://schemas.microsoft.com/office/drawing/2014/main" id="{BCD72286-4C70-8759-3004-21CB59B23887}"/>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23" name="Title 3">
            <a:extLst>
              <a:ext uri="{FF2B5EF4-FFF2-40B4-BE49-F238E27FC236}">
                <a16:creationId xmlns:a16="http://schemas.microsoft.com/office/drawing/2014/main" id="{6A7EFF4C-FB8A-D37D-5448-22F7802BB312}"/>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Esri Oversimplified</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24" name="Title 1">
            <a:extLst>
              <a:ext uri="{FF2B5EF4-FFF2-40B4-BE49-F238E27FC236}">
                <a16:creationId xmlns:a16="http://schemas.microsoft.com/office/drawing/2014/main" id="{6660E336-43BE-F197-F5C2-76360025B69D}"/>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25" name="Picture 24">
            <a:extLst>
              <a:ext uri="{FF2B5EF4-FFF2-40B4-BE49-F238E27FC236}">
                <a16:creationId xmlns:a16="http://schemas.microsoft.com/office/drawing/2014/main" id="{EF008EC0-4190-2412-EB37-D12C941D0FF2}"/>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pic>
        <p:nvPicPr>
          <p:cNvPr id="4" name="Picture 3">
            <a:extLst>
              <a:ext uri="{FF2B5EF4-FFF2-40B4-BE49-F238E27FC236}">
                <a16:creationId xmlns:a16="http://schemas.microsoft.com/office/drawing/2014/main" id="{486037B4-8441-63DE-D8B8-D1CBC40B9E72}"/>
              </a:ext>
            </a:extLst>
          </p:cNvPr>
          <p:cNvPicPr>
            <a:picLocks noChangeAspect="1"/>
          </p:cNvPicPr>
          <p:nvPr/>
        </p:nvPicPr>
        <p:blipFill>
          <a:blip r:embed="rId4"/>
          <a:stretch>
            <a:fillRect/>
          </a:stretch>
        </p:blipFill>
        <p:spPr>
          <a:xfrm>
            <a:off x="5565389" y="1212482"/>
            <a:ext cx="6228889" cy="2716683"/>
          </a:xfrm>
          <a:prstGeom prst="rect">
            <a:avLst/>
          </a:prstGeom>
        </p:spPr>
      </p:pic>
      <p:sp>
        <p:nvSpPr>
          <p:cNvPr id="5" name="TextBox 4">
            <a:extLst>
              <a:ext uri="{FF2B5EF4-FFF2-40B4-BE49-F238E27FC236}">
                <a16:creationId xmlns:a16="http://schemas.microsoft.com/office/drawing/2014/main" id="{18AC33B0-CAD1-2710-39B5-73BC59BC244D}"/>
              </a:ext>
            </a:extLst>
          </p:cNvPr>
          <p:cNvSpPr txBox="1"/>
          <p:nvPr/>
        </p:nvSpPr>
        <p:spPr>
          <a:xfrm>
            <a:off x="902588" y="4933582"/>
            <a:ext cx="1055097" cy="261610"/>
          </a:xfrm>
          <a:prstGeom prst="rect">
            <a:avLst/>
          </a:prstGeom>
          <a:noFill/>
        </p:spPr>
        <p:txBody>
          <a:bodyPr wrap="none" rtlCol="0">
            <a:spAutoFit/>
          </a:bodyPr>
          <a:lstStyle/>
          <a:p>
            <a:r>
              <a:rPr lang="en-US" sz="1100" dirty="0"/>
              <a:t>Partial timeline</a:t>
            </a:r>
          </a:p>
        </p:txBody>
      </p:sp>
      <p:graphicFrame>
        <p:nvGraphicFramePr>
          <p:cNvPr id="11" name="Chart 10">
            <a:extLst>
              <a:ext uri="{FF2B5EF4-FFF2-40B4-BE49-F238E27FC236}">
                <a16:creationId xmlns:a16="http://schemas.microsoft.com/office/drawing/2014/main" id="{86B283E1-C58F-6604-9C61-4F6D0CF72F25}"/>
              </a:ext>
            </a:extLst>
          </p:cNvPr>
          <p:cNvGraphicFramePr/>
          <p:nvPr>
            <p:extLst>
              <p:ext uri="{D42A27DB-BD31-4B8C-83A1-F6EECF244321}">
                <p14:modId xmlns:p14="http://schemas.microsoft.com/office/powerpoint/2010/main" val="2069136752"/>
              </p:ext>
            </p:extLst>
          </p:nvPr>
        </p:nvGraphicFramePr>
        <p:xfrm>
          <a:off x="518577" y="1179843"/>
          <a:ext cx="4338787" cy="280746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354374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E41543-3BEA-25DC-0D49-6ACF0F69C387}"/>
              </a:ext>
            </a:extLst>
          </p:cNvPr>
          <p:cNvPicPr>
            <a:picLocks noChangeAspect="1"/>
          </p:cNvPicPr>
          <p:nvPr/>
        </p:nvPicPr>
        <p:blipFill>
          <a:blip r:embed="rId3"/>
          <a:stretch>
            <a:fillRect/>
          </a:stretch>
        </p:blipFill>
        <p:spPr>
          <a:xfrm>
            <a:off x="6273800" y="1085894"/>
            <a:ext cx="5803751" cy="5507421"/>
          </a:xfrm>
          <a:prstGeom prst="rect">
            <a:avLst/>
          </a:prstGeom>
        </p:spPr>
      </p:pic>
      <p:pic>
        <p:nvPicPr>
          <p:cNvPr id="6" name="Picture 5">
            <a:extLst>
              <a:ext uri="{FF2B5EF4-FFF2-40B4-BE49-F238E27FC236}">
                <a16:creationId xmlns:a16="http://schemas.microsoft.com/office/drawing/2014/main" id="{68FFD0DE-9BEF-3E85-9413-343F7BE7697A}"/>
              </a:ext>
            </a:extLst>
          </p:cNvPr>
          <p:cNvPicPr>
            <a:picLocks noChangeAspect="1"/>
          </p:cNvPicPr>
          <p:nvPr/>
        </p:nvPicPr>
        <p:blipFill>
          <a:blip r:embed="rId4"/>
          <a:stretch>
            <a:fillRect/>
          </a:stretch>
        </p:blipFill>
        <p:spPr>
          <a:xfrm>
            <a:off x="872476" y="1332114"/>
            <a:ext cx="4473459" cy="4392247"/>
          </a:xfrm>
          <a:prstGeom prst="rect">
            <a:avLst/>
          </a:prstGeom>
        </p:spPr>
      </p:pic>
      <p:sp>
        <p:nvSpPr>
          <p:cNvPr id="4" name="Title 1">
            <a:extLst>
              <a:ext uri="{FF2B5EF4-FFF2-40B4-BE49-F238E27FC236}">
                <a16:creationId xmlns:a16="http://schemas.microsoft.com/office/drawing/2014/main" id="{86979F47-0FEA-8C1C-85CB-D6BAA02FA839}"/>
              </a:ext>
            </a:extLst>
          </p:cNvPr>
          <p:cNvSpPr txBox="1">
            <a:spLocks/>
          </p:cNvSpPr>
          <p:nvPr/>
        </p:nvSpPr>
        <p:spPr>
          <a:xfrm>
            <a:off x="-16934" y="5847"/>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7" name="Title 3">
            <a:extLst>
              <a:ext uri="{FF2B5EF4-FFF2-40B4-BE49-F238E27FC236}">
                <a16:creationId xmlns:a16="http://schemas.microsoft.com/office/drawing/2014/main" id="{C88E6BB2-480A-9EB3-7E2F-4FC4E172BAF4}"/>
              </a:ext>
            </a:extLst>
          </p:cNvPr>
          <p:cNvSpPr txBox="1">
            <a:spLocks/>
          </p:cNvSpPr>
          <p:nvPr/>
        </p:nvSpPr>
        <p:spPr>
          <a:xfrm>
            <a:off x="665818" y="308688"/>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CityMap</a:t>
            </a:r>
            <a:r>
              <a:rPr lang="en-US" sz="3000" b="0" kern="0" dirty="0">
                <a:solidFill>
                  <a:prstClr val="white"/>
                </a:solidFill>
                <a:latin typeface="Avenir Next LT Pro" panose="020B0503020202020204" pitchFamily="34" charset="77"/>
                <a:ea typeface="ＭＳ Ｐゴシック"/>
              </a:rPr>
              <a:t> Launch 2006</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6419CCF4-E43C-AE18-7302-F989D1D2F247}"/>
              </a:ext>
            </a:extLst>
          </p:cNvPr>
          <p:cNvSpPr txBox="1">
            <a:spLocks/>
          </p:cNvSpPr>
          <p:nvPr/>
        </p:nvSpPr>
        <p:spPr>
          <a:xfrm>
            <a:off x="-33868" y="939845"/>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pic>
        <p:nvPicPr>
          <p:cNvPr id="9" name="Picture 8">
            <a:extLst>
              <a:ext uri="{FF2B5EF4-FFF2-40B4-BE49-F238E27FC236}">
                <a16:creationId xmlns:a16="http://schemas.microsoft.com/office/drawing/2014/main" id="{F455CEE4-BF04-315E-0A6B-550653172236}"/>
              </a:ext>
            </a:extLst>
          </p:cNvPr>
          <p:cNvPicPr>
            <a:picLocks noChangeAspect="1"/>
          </p:cNvPicPr>
          <p:nvPr/>
        </p:nvPicPr>
        <p:blipFill rotWithShape="1">
          <a:blip r:embed="rId5"/>
          <a:srcRect l="109" r="55212" b="3957"/>
          <a:stretch/>
        </p:blipFill>
        <p:spPr>
          <a:xfrm>
            <a:off x="6636808" y="-4872"/>
            <a:ext cx="5438775" cy="944716"/>
          </a:xfrm>
          <a:prstGeom prst="rect">
            <a:avLst/>
          </a:prstGeom>
        </p:spPr>
      </p:pic>
    </p:spTree>
    <p:extLst>
      <p:ext uri="{BB962C8B-B14F-4D97-AF65-F5344CB8AC3E}">
        <p14:creationId xmlns:p14="http://schemas.microsoft.com/office/powerpoint/2010/main" val="3420267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ECD20-0128-BAEC-5DE4-0E8E75D6A412}"/>
              </a:ext>
            </a:extLst>
          </p:cNvPr>
          <p:cNvSpPr>
            <a:spLocks noGrp="1"/>
          </p:cNvSpPr>
          <p:nvPr>
            <p:ph idx="1"/>
          </p:nvPr>
        </p:nvSpPr>
        <p:spPr/>
        <p:txBody>
          <a:bodyPr/>
          <a:lstStyle/>
          <a:p>
            <a:r>
              <a:rPr lang="en-US" dirty="0"/>
              <a:t>Original </a:t>
            </a:r>
            <a:r>
              <a:rPr lang="en-US" dirty="0" err="1"/>
              <a:t>CityMap</a:t>
            </a:r>
            <a:r>
              <a:rPr lang="en-US" dirty="0"/>
              <a:t> built with </a:t>
            </a:r>
            <a:r>
              <a:rPr lang="en-US" dirty="0" err="1"/>
              <a:t>ArcIMS</a:t>
            </a:r>
            <a:r>
              <a:rPr lang="en-US" dirty="0"/>
              <a:t> </a:t>
            </a:r>
          </a:p>
          <a:p>
            <a:r>
              <a:rPr lang="en-US" dirty="0"/>
              <a:t>Esri advised to switch to ArcGIS Server </a:t>
            </a:r>
          </a:p>
          <a:p>
            <a:r>
              <a:rPr lang="en-US" dirty="0"/>
              <a:t>Migration was not successful</a:t>
            </a:r>
          </a:p>
          <a:p>
            <a:r>
              <a:rPr lang="en-US" dirty="0"/>
              <a:t>DoITT rebuilt </a:t>
            </a:r>
            <a:r>
              <a:rPr lang="en-US" dirty="0" err="1"/>
              <a:t>CityMap</a:t>
            </a:r>
            <a:r>
              <a:rPr lang="en-US" dirty="0"/>
              <a:t> in </a:t>
            </a:r>
            <a:r>
              <a:rPr lang="en-US" dirty="0" err="1"/>
              <a:t>GeoServer</a:t>
            </a:r>
            <a:r>
              <a:rPr lang="en-US" dirty="0"/>
              <a:t> and </a:t>
            </a:r>
            <a:r>
              <a:rPr lang="en-US" dirty="0" err="1"/>
              <a:t>OpenLayers</a:t>
            </a:r>
            <a:r>
              <a:rPr lang="en-US" dirty="0"/>
              <a:t> </a:t>
            </a:r>
          </a:p>
          <a:p>
            <a:pPr lvl="1"/>
            <a:r>
              <a:rPr lang="en-US" dirty="0"/>
              <a:t>Open source and Open standards with low maintenance costs</a:t>
            </a:r>
          </a:p>
          <a:p>
            <a:r>
              <a:rPr lang="en-US" dirty="0" err="1"/>
              <a:t>CityMap</a:t>
            </a:r>
            <a:r>
              <a:rPr lang="en-US" dirty="0"/>
              <a:t> is a continued success</a:t>
            </a:r>
          </a:p>
        </p:txBody>
      </p:sp>
      <p:sp>
        <p:nvSpPr>
          <p:cNvPr id="5" name="Title 1">
            <a:extLst>
              <a:ext uri="{FF2B5EF4-FFF2-40B4-BE49-F238E27FC236}">
                <a16:creationId xmlns:a16="http://schemas.microsoft.com/office/drawing/2014/main" id="{0E29F9A7-C4BF-730F-F5CD-639FE5C690B8}"/>
              </a:ext>
            </a:extLst>
          </p:cNvPr>
          <p:cNvSpPr txBox="1">
            <a:spLocks/>
          </p:cNvSpPr>
          <p:nvPr/>
        </p:nvSpPr>
        <p:spPr>
          <a:xfrm>
            <a:off x="-16934" y="5847"/>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93A3A0DB-30AA-B1A0-7E4F-E95652392263}"/>
              </a:ext>
            </a:extLst>
          </p:cNvPr>
          <p:cNvSpPr txBox="1">
            <a:spLocks/>
          </p:cNvSpPr>
          <p:nvPr/>
        </p:nvSpPr>
        <p:spPr>
          <a:xfrm>
            <a:off x="665818" y="308688"/>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Challenges Met and Overcome</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9EC93F2D-756D-9BFC-48D3-E15CB873E7B2}"/>
              </a:ext>
            </a:extLst>
          </p:cNvPr>
          <p:cNvSpPr txBox="1">
            <a:spLocks/>
          </p:cNvSpPr>
          <p:nvPr/>
        </p:nvSpPr>
        <p:spPr>
          <a:xfrm>
            <a:off x="-33868" y="939845"/>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E5B1B462-5483-C3C6-4E0E-453444385D64}"/>
              </a:ext>
            </a:extLst>
          </p:cNvPr>
          <p:cNvPicPr>
            <a:picLocks noChangeAspect="1"/>
          </p:cNvPicPr>
          <p:nvPr/>
        </p:nvPicPr>
        <p:blipFill rotWithShape="1">
          <a:blip r:embed="rId3"/>
          <a:srcRect l="109" r="55212" b="3957"/>
          <a:stretch/>
        </p:blipFill>
        <p:spPr>
          <a:xfrm>
            <a:off x="6636808" y="-4872"/>
            <a:ext cx="5438775" cy="944716"/>
          </a:xfrm>
          <a:prstGeom prst="rect">
            <a:avLst/>
          </a:prstGeom>
        </p:spPr>
      </p:pic>
    </p:spTree>
    <p:extLst>
      <p:ext uri="{BB962C8B-B14F-4D97-AF65-F5344CB8AC3E}">
        <p14:creationId xmlns:p14="http://schemas.microsoft.com/office/powerpoint/2010/main" val="3969790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A91DC7-CDE2-4582-0A60-8A77B3B5B4AF}"/>
              </a:ext>
            </a:extLst>
          </p:cNvPr>
          <p:cNvSpPr>
            <a:spLocks noGrp="1"/>
          </p:cNvSpPr>
          <p:nvPr>
            <p:ph idx="1"/>
          </p:nvPr>
        </p:nvSpPr>
        <p:spPr>
          <a:xfrm>
            <a:off x="346619" y="1825625"/>
            <a:ext cx="5254081" cy="4351338"/>
          </a:xfrm>
        </p:spPr>
        <p:txBody>
          <a:bodyPr>
            <a:normAutofit/>
          </a:bodyPr>
          <a:lstStyle/>
          <a:p>
            <a:r>
              <a:rPr lang="en-US" dirty="0"/>
              <a:t>DoITT GIS maintained a blog for seven years, including:</a:t>
            </a:r>
          </a:p>
          <a:p>
            <a:pPr lvl="1"/>
            <a:r>
              <a:rPr lang="en-US" dirty="0"/>
              <a:t>Release notes</a:t>
            </a:r>
          </a:p>
          <a:p>
            <a:pPr lvl="1"/>
            <a:r>
              <a:rPr lang="en-US" dirty="0"/>
              <a:t>Tips &amp; Tracks</a:t>
            </a:r>
          </a:p>
          <a:p>
            <a:pPr lvl="1"/>
            <a:r>
              <a:rPr lang="en-US" dirty="0"/>
              <a:t>Feedback from users</a:t>
            </a:r>
          </a:p>
          <a:p>
            <a:pPr lvl="1"/>
            <a:r>
              <a:rPr lang="en-US" dirty="0"/>
              <a:t>Geography Facts</a:t>
            </a:r>
          </a:p>
          <a:p>
            <a:pPr lvl="1"/>
            <a:r>
              <a:rPr lang="en-US" dirty="0"/>
              <a:t>Data Details and Metadata</a:t>
            </a:r>
          </a:p>
          <a:p>
            <a:r>
              <a:rPr lang="en-US" dirty="0"/>
              <a:t>Even though the original </a:t>
            </a:r>
            <a:r>
              <a:rPr lang="en-US" dirty="0" err="1"/>
              <a:t>CityMap</a:t>
            </a:r>
            <a:r>
              <a:rPr lang="en-US" dirty="0"/>
              <a:t> is no longer available, the blog is:</a:t>
            </a:r>
          </a:p>
          <a:p>
            <a:pPr lvl="1"/>
            <a:r>
              <a:rPr lang="en-US" dirty="0"/>
              <a:t>https://nycitymap.wordpress.com</a:t>
            </a:r>
          </a:p>
        </p:txBody>
      </p:sp>
      <p:sp>
        <p:nvSpPr>
          <p:cNvPr id="5" name="Title 1">
            <a:extLst>
              <a:ext uri="{FF2B5EF4-FFF2-40B4-BE49-F238E27FC236}">
                <a16:creationId xmlns:a16="http://schemas.microsoft.com/office/drawing/2014/main" id="{EB7DF717-88CC-D7F0-712D-4B3224CFAAF3}"/>
              </a:ext>
            </a:extLst>
          </p:cNvPr>
          <p:cNvSpPr txBox="1">
            <a:spLocks/>
          </p:cNvSpPr>
          <p:nvPr/>
        </p:nvSpPr>
        <p:spPr>
          <a:xfrm>
            <a:off x="-16934" y="5847"/>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64CFB93F-1211-8828-F346-11D50FA02BF5}"/>
              </a:ext>
            </a:extLst>
          </p:cNvPr>
          <p:cNvSpPr txBox="1">
            <a:spLocks/>
          </p:cNvSpPr>
          <p:nvPr/>
        </p:nvSpPr>
        <p:spPr>
          <a:xfrm>
            <a:off x="259418" y="277813"/>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Continued Development 2010-2018</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FE623135-532B-6D1C-FF54-162F960E2555}"/>
              </a:ext>
            </a:extLst>
          </p:cNvPr>
          <p:cNvSpPr txBox="1">
            <a:spLocks/>
          </p:cNvSpPr>
          <p:nvPr/>
        </p:nvSpPr>
        <p:spPr>
          <a:xfrm>
            <a:off x="-33868" y="939845"/>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34CD0FCF-63F3-6D67-C649-3BDB26A8968D}"/>
              </a:ext>
            </a:extLst>
          </p:cNvPr>
          <p:cNvPicPr>
            <a:picLocks noChangeAspect="1"/>
          </p:cNvPicPr>
          <p:nvPr/>
        </p:nvPicPr>
        <p:blipFill rotWithShape="1">
          <a:blip r:embed="rId2"/>
          <a:srcRect l="109" r="55212" b="3957"/>
          <a:stretch/>
        </p:blipFill>
        <p:spPr>
          <a:xfrm>
            <a:off x="6636808" y="-4872"/>
            <a:ext cx="5438775" cy="944716"/>
          </a:xfrm>
          <a:prstGeom prst="rect">
            <a:avLst/>
          </a:prstGeom>
        </p:spPr>
      </p:pic>
      <p:pic>
        <p:nvPicPr>
          <p:cNvPr id="12" name="Picture 11">
            <a:extLst>
              <a:ext uri="{FF2B5EF4-FFF2-40B4-BE49-F238E27FC236}">
                <a16:creationId xmlns:a16="http://schemas.microsoft.com/office/drawing/2014/main" id="{83E3856F-683F-A1CE-D87E-47B8ED86CB9E}"/>
              </a:ext>
            </a:extLst>
          </p:cNvPr>
          <p:cNvPicPr>
            <a:picLocks noChangeAspect="1"/>
          </p:cNvPicPr>
          <p:nvPr/>
        </p:nvPicPr>
        <p:blipFill>
          <a:blip r:embed="rId3"/>
          <a:stretch>
            <a:fillRect/>
          </a:stretch>
        </p:blipFill>
        <p:spPr>
          <a:xfrm>
            <a:off x="5892800" y="1259643"/>
            <a:ext cx="5952581" cy="5117254"/>
          </a:xfrm>
          <a:prstGeom prst="rect">
            <a:avLst/>
          </a:prstGeom>
        </p:spPr>
      </p:pic>
    </p:spTree>
    <p:extLst>
      <p:ext uri="{BB962C8B-B14F-4D97-AF65-F5344CB8AC3E}">
        <p14:creationId xmlns:p14="http://schemas.microsoft.com/office/powerpoint/2010/main" val="3012724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a:extLst>
              <a:ext uri="{FF2B5EF4-FFF2-40B4-BE49-F238E27FC236}">
                <a16:creationId xmlns:a16="http://schemas.microsoft.com/office/drawing/2014/main" id="{8DCBDB22-4E70-2546-A955-FE137B383266}"/>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53" name="Title 3">
            <a:extLst>
              <a:ext uri="{FF2B5EF4-FFF2-40B4-BE49-F238E27FC236}">
                <a16:creationId xmlns:a16="http://schemas.microsoft.com/office/drawing/2014/main" id="{B628FC57-607C-9745-B337-B2456DF29F6C}"/>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Features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54" name="Title 1">
            <a:extLst>
              <a:ext uri="{FF2B5EF4-FFF2-40B4-BE49-F238E27FC236}">
                <a16:creationId xmlns:a16="http://schemas.microsoft.com/office/drawing/2014/main" id="{EF237169-7C8A-2C45-AFD3-DDFF0BB9AAA8}"/>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32" name="Rectangle 31">
            <a:extLst>
              <a:ext uri="{FF2B5EF4-FFF2-40B4-BE49-F238E27FC236}">
                <a16:creationId xmlns:a16="http://schemas.microsoft.com/office/drawing/2014/main" id="{5F942AF7-B3C3-411F-A293-B3B4980253B6}"/>
              </a:ext>
            </a:extLst>
          </p:cNvPr>
          <p:cNvSpPr/>
          <p:nvPr/>
        </p:nvSpPr>
        <p:spPr>
          <a:xfrm>
            <a:off x="-231544" y="981830"/>
            <a:ext cx="11525058" cy="5970865"/>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ea typeface="ＭＳ Ｐゴシック"/>
            </a:endParaRPr>
          </a:p>
          <a:p>
            <a:pPr marL="973137" lvl="1" indent="-342900">
              <a:lnSpc>
                <a:spcPct val="150000"/>
              </a:lnSpc>
              <a:spcBef>
                <a:spcPts val="200"/>
              </a:spcBef>
              <a:spcAft>
                <a:spcPts val="400"/>
              </a:spcAft>
              <a:buClr>
                <a:schemeClr val="tx1"/>
              </a:buClr>
              <a:buFont typeface="Arial" panose="020B0604020202020204" pitchFamily="34" charset="0"/>
              <a:buChar char="•"/>
              <a:defRPr/>
            </a:pPr>
            <a:r>
              <a:rPr lang="en-US" sz="2400" dirty="0"/>
              <a:t>Search by</a:t>
            </a:r>
          </a:p>
          <a:p>
            <a:pPr marL="630237" lvl="1">
              <a:lnSpc>
                <a:spcPct val="150000"/>
              </a:lnSpc>
              <a:spcBef>
                <a:spcPts val="200"/>
              </a:spcBef>
              <a:spcAft>
                <a:spcPts val="400"/>
              </a:spcAft>
              <a:buClr>
                <a:schemeClr val="tx1"/>
              </a:buClr>
              <a:defRPr/>
            </a:pPr>
            <a:endParaRPr lang="en-US" sz="2400" dirty="0"/>
          </a:p>
          <a:p>
            <a:pPr marL="630237" lvl="1">
              <a:lnSpc>
                <a:spcPct val="150000"/>
              </a:lnSpc>
              <a:spcBef>
                <a:spcPts val="200"/>
              </a:spcBef>
              <a:spcAft>
                <a:spcPts val="400"/>
              </a:spcAft>
              <a:buClr>
                <a:schemeClr val="tx1"/>
              </a:buClr>
              <a:defRPr/>
            </a:pPr>
            <a:endParaRPr lang="en-US" sz="2400" dirty="0"/>
          </a:p>
          <a:p>
            <a:pPr marL="973137" lvl="1" indent="-342900">
              <a:lnSpc>
                <a:spcPct val="150000"/>
              </a:lnSpc>
              <a:spcBef>
                <a:spcPts val="200"/>
              </a:spcBef>
              <a:spcAft>
                <a:spcPts val="400"/>
              </a:spcAft>
              <a:buClr>
                <a:schemeClr val="tx1"/>
              </a:buClr>
              <a:buFont typeface="Arial" panose="020B0604020202020204" pitchFamily="34" charset="0"/>
              <a:buChar char="•"/>
              <a:defRPr/>
            </a:pPr>
            <a:r>
              <a:rPr lang="en-US" sz="2400" dirty="0"/>
              <a:t>Info about Searched Locations</a:t>
            </a:r>
          </a:p>
          <a:p>
            <a:pPr marL="973137" lvl="1" indent="-342900">
              <a:lnSpc>
                <a:spcPct val="150000"/>
              </a:lnSpc>
              <a:spcBef>
                <a:spcPts val="200"/>
              </a:spcBef>
              <a:spcAft>
                <a:spcPts val="400"/>
              </a:spcAft>
              <a:buClr>
                <a:schemeClr val="tx1"/>
              </a:buClr>
              <a:buFont typeface="Arial" panose="020B0604020202020204" pitchFamily="34" charset="0"/>
              <a:buChar char="•"/>
              <a:defRPr/>
            </a:pPr>
            <a:r>
              <a:rPr lang="en-US" sz="2400" dirty="0"/>
              <a:t>Overlay Additional Data on Map</a:t>
            </a:r>
            <a:endParaRPr lang="en-US" sz="2400" dirty="0">
              <a:ea typeface="ＭＳ Ｐゴシック"/>
            </a:endParaRPr>
          </a:p>
          <a:p>
            <a:pPr marL="973137" lvl="1" indent="-342900">
              <a:lnSpc>
                <a:spcPct val="150000"/>
              </a:lnSpc>
              <a:spcBef>
                <a:spcPts val="200"/>
              </a:spcBef>
              <a:spcAft>
                <a:spcPts val="400"/>
              </a:spcAft>
              <a:buClr>
                <a:schemeClr val="tx1"/>
              </a:buClr>
              <a:buFont typeface="Arial" panose="020B0604020202020204" pitchFamily="34" charset="0"/>
              <a:buChar char="•"/>
              <a:defRPr/>
            </a:pPr>
            <a:r>
              <a:rPr lang="en-US" sz="2400" dirty="0">
                <a:ea typeface="ＭＳ Ｐゴシック"/>
              </a:rPr>
              <a:t>Collect Data Feedback</a:t>
            </a:r>
            <a:endParaRPr lang="en-US" sz="800" dirty="0">
              <a:ea typeface="ＭＳ Ｐゴシック"/>
            </a:endParaRPr>
          </a:p>
          <a:p>
            <a:pPr marL="973137" lvl="1" indent="-342900">
              <a:lnSpc>
                <a:spcPct val="150000"/>
              </a:lnSpc>
              <a:spcBef>
                <a:spcPts val="200"/>
              </a:spcBef>
              <a:spcAft>
                <a:spcPts val="400"/>
              </a:spcAft>
              <a:buClr>
                <a:schemeClr val="tx1"/>
              </a:buClr>
              <a:buFont typeface="Arial" panose="020B0604020202020204" pitchFamily="34" charset="0"/>
              <a:buChar char="•"/>
              <a:defRPr/>
            </a:pPr>
            <a:r>
              <a:rPr lang="en-US" sz="2400" dirty="0"/>
              <a:t>Swap Background Maps</a:t>
            </a:r>
          </a:p>
          <a:p>
            <a:pPr marL="1430337" lvl="2" indent="-342900">
              <a:spcBef>
                <a:spcPts val="200"/>
              </a:spcBef>
              <a:spcAft>
                <a:spcPts val="400"/>
              </a:spcAft>
              <a:buClr>
                <a:schemeClr val="tx1"/>
              </a:buClr>
              <a:buFont typeface="Arial" panose="020B0604020202020204" pitchFamily="34" charset="0"/>
              <a:buChar char="•"/>
              <a:defRPr/>
            </a:pPr>
            <a:r>
              <a:rPr lang="en-US" sz="1400" dirty="0"/>
              <a:t>Street map (Vector </a:t>
            </a:r>
            <a:r>
              <a:rPr lang="en-US" sz="1400" dirty="0" err="1"/>
              <a:t>Basemap</a:t>
            </a:r>
            <a:r>
              <a:rPr lang="en-US" sz="1400" dirty="0"/>
              <a:t>)</a:t>
            </a:r>
          </a:p>
          <a:p>
            <a:pPr marL="1430337" lvl="2" indent="-342900">
              <a:spcBef>
                <a:spcPts val="200"/>
              </a:spcBef>
              <a:spcAft>
                <a:spcPts val="400"/>
              </a:spcAft>
              <a:buClr>
                <a:schemeClr val="tx1"/>
              </a:buClr>
              <a:buFont typeface="Arial" panose="020B0604020202020204" pitchFamily="34" charset="0"/>
              <a:buChar char="•"/>
              <a:defRPr/>
            </a:pPr>
            <a:r>
              <a:rPr lang="en-US" sz="1400" dirty="0"/>
              <a:t>Various aerial images</a:t>
            </a:r>
          </a:p>
          <a:p>
            <a:pPr marL="973137" lvl="1" indent="-342900">
              <a:lnSpc>
                <a:spcPct val="150000"/>
              </a:lnSpc>
              <a:spcBef>
                <a:spcPts val="200"/>
              </a:spcBef>
              <a:spcAft>
                <a:spcPts val="400"/>
              </a:spcAft>
              <a:buClr>
                <a:schemeClr val="tx1"/>
              </a:buClr>
              <a:buFont typeface="Arial" panose="020B0604020202020204" pitchFamily="34" charset="0"/>
              <a:buChar char="•"/>
              <a:defRPr/>
            </a:pPr>
            <a:r>
              <a:rPr lang="en-US" sz="2400" dirty="0"/>
              <a:t>Pan, Zoom, Measure, Email</a:t>
            </a:r>
            <a:endParaRPr lang="en-US" sz="2400" dirty="0">
              <a:ea typeface="ＭＳ Ｐゴシック"/>
            </a:endParaRPr>
          </a:p>
          <a:p>
            <a:pPr lvl="1">
              <a:defRPr/>
            </a:pPr>
            <a:endParaRPr lang="en-US" sz="800" dirty="0">
              <a:ea typeface="ＭＳ Ｐゴシック"/>
            </a:endParaRPr>
          </a:p>
        </p:txBody>
      </p:sp>
      <p:sp>
        <p:nvSpPr>
          <p:cNvPr id="4" name="TextBox 3">
            <a:extLst>
              <a:ext uri="{FF2B5EF4-FFF2-40B4-BE49-F238E27FC236}">
                <a16:creationId xmlns:a16="http://schemas.microsoft.com/office/drawing/2014/main" id="{93E4C1A5-AAF0-44BE-9672-86383558220B}"/>
              </a:ext>
            </a:extLst>
          </p:cNvPr>
          <p:cNvSpPr txBox="1"/>
          <p:nvPr/>
        </p:nvSpPr>
        <p:spPr>
          <a:xfrm>
            <a:off x="-1162878" y="6177085"/>
            <a:ext cx="914400"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5" name="TextBox 4">
            <a:extLst>
              <a:ext uri="{FF2B5EF4-FFF2-40B4-BE49-F238E27FC236}">
                <a16:creationId xmlns:a16="http://schemas.microsoft.com/office/drawing/2014/main" id="{3056E008-60B5-4786-87D5-6452E3422F7F}"/>
              </a:ext>
            </a:extLst>
          </p:cNvPr>
          <p:cNvSpPr txBox="1"/>
          <p:nvPr/>
        </p:nvSpPr>
        <p:spPr>
          <a:xfrm>
            <a:off x="830674" y="1698505"/>
            <a:ext cx="1999565" cy="1192247"/>
          </a:xfrm>
          <a:prstGeom prst="rect">
            <a:avLst/>
          </a:prstGeom>
          <a:noFill/>
          <a:effectLst/>
        </p:spPr>
        <p:txBody>
          <a:bodyPr wrap="none" lIns="0" tIns="0" rIns="0" bIns="0" rtlCol="0">
            <a:noAutofit/>
          </a:bodyPr>
          <a:lstStyle/>
          <a:p>
            <a:pPr algn="l" eaLnBrk="0" hangingPunct="0">
              <a:lnSpc>
                <a:spcPts val="1800"/>
              </a:lnSpc>
            </a:pPr>
            <a:r>
              <a:rPr lang="en-US" sz="1600" dirty="0">
                <a:ea typeface="+mn-ea"/>
                <a:cs typeface="+mn-cs"/>
              </a:rPr>
              <a:t>Address</a:t>
            </a:r>
          </a:p>
          <a:p>
            <a:pPr algn="l" eaLnBrk="0" hangingPunct="0">
              <a:lnSpc>
                <a:spcPts val="1800"/>
              </a:lnSpc>
            </a:pPr>
            <a:r>
              <a:rPr lang="en-US" sz="1600" dirty="0"/>
              <a:t>Place of Interest</a:t>
            </a:r>
          </a:p>
          <a:p>
            <a:pPr algn="l" eaLnBrk="0" hangingPunct="0">
              <a:lnSpc>
                <a:spcPts val="1800"/>
              </a:lnSpc>
            </a:pPr>
            <a:r>
              <a:rPr lang="en-US" sz="1600" dirty="0"/>
              <a:t>Intersection</a:t>
            </a:r>
          </a:p>
          <a:p>
            <a:pPr eaLnBrk="0" hangingPunct="0">
              <a:lnSpc>
                <a:spcPts val="1800"/>
              </a:lnSpc>
            </a:pPr>
            <a:r>
              <a:rPr lang="en-US" sz="1600" dirty="0">
                <a:ea typeface="+mn-ea"/>
                <a:cs typeface="+mn-cs"/>
              </a:rPr>
              <a:t>Borough / Block / Lot</a:t>
            </a:r>
          </a:p>
          <a:p>
            <a:pPr eaLnBrk="0" hangingPunct="0">
              <a:lnSpc>
                <a:spcPts val="1800"/>
              </a:lnSpc>
            </a:pPr>
            <a:r>
              <a:rPr lang="en-US" sz="1600" dirty="0">
                <a:ea typeface="+mn-ea"/>
                <a:cs typeface="+mn-cs"/>
              </a:rPr>
              <a:t>Community District</a:t>
            </a:r>
          </a:p>
          <a:p>
            <a:pPr algn="l" eaLnBrk="0" hangingPunct="0">
              <a:lnSpc>
                <a:spcPts val="1800"/>
              </a:lnSpc>
            </a:pPr>
            <a:r>
              <a:rPr lang="en-US" sz="1600" dirty="0">
                <a:ea typeface="+mn-ea"/>
                <a:cs typeface="+mn-cs"/>
              </a:rPr>
              <a:t>City Council District</a:t>
            </a:r>
          </a:p>
          <a:p>
            <a:pPr eaLnBrk="0" hangingPunct="0">
              <a:lnSpc>
                <a:spcPts val="1800"/>
              </a:lnSpc>
            </a:pPr>
            <a:endParaRPr lang="en-US" sz="1600" dirty="0">
              <a:ea typeface="+mn-ea"/>
              <a:cs typeface="+mn-cs"/>
            </a:endParaRPr>
          </a:p>
          <a:p>
            <a:pPr algn="l" eaLnBrk="0" hangingPunct="0">
              <a:lnSpc>
                <a:spcPts val="1800"/>
              </a:lnSpc>
            </a:pPr>
            <a:endParaRPr lang="en-US" sz="1600" dirty="0"/>
          </a:p>
        </p:txBody>
      </p:sp>
      <p:sp>
        <p:nvSpPr>
          <p:cNvPr id="37" name="TextBox 36">
            <a:extLst>
              <a:ext uri="{FF2B5EF4-FFF2-40B4-BE49-F238E27FC236}">
                <a16:creationId xmlns:a16="http://schemas.microsoft.com/office/drawing/2014/main" id="{9A1B7D0B-07A4-45C4-BBA3-6585DEF2CF7D}"/>
              </a:ext>
            </a:extLst>
          </p:cNvPr>
          <p:cNvSpPr txBox="1"/>
          <p:nvPr/>
        </p:nvSpPr>
        <p:spPr>
          <a:xfrm>
            <a:off x="3002203" y="1698505"/>
            <a:ext cx="1999565" cy="1192247"/>
          </a:xfrm>
          <a:prstGeom prst="rect">
            <a:avLst/>
          </a:prstGeom>
          <a:noFill/>
          <a:effectLst/>
        </p:spPr>
        <p:txBody>
          <a:bodyPr wrap="none" lIns="0" tIns="0" rIns="0" bIns="0" rtlCol="0">
            <a:noAutofit/>
          </a:bodyPr>
          <a:lstStyle/>
          <a:p>
            <a:pPr eaLnBrk="0" hangingPunct="0">
              <a:lnSpc>
                <a:spcPts val="1800"/>
              </a:lnSpc>
            </a:pPr>
            <a:r>
              <a:rPr lang="en-US" sz="1600" dirty="0"/>
              <a:t>Coordinate</a:t>
            </a:r>
            <a:endParaRPr lang="en-US" sz="1600" dirty="0">
              <a:ea typeface="+mn-ea"/>
              <a:cs typeface="+mn-cs"/>
            </a:endParaRPr>
          </a:p>
          <a:p>
            <a:pPr algn="l" eaLnBrk="0" hangingPunct="0">
              <a:lnSpc>
                <a:spcPts val="1800"/>
              </a:lnSpc>
            </a:pPr>
            <a:r>
              <a:rPr lang="en-US" sz="1600" dirty="0">
                <a:ea typeface="+mn-ea"/>
                <a:cs typeface="+mn-cs"/>
              </a:rPr>
              <a:t>BIN</a:t>
            </a:r>
          </a:p>
          <a:p>
            <a:pPr algn="l" eaLnBrk="0" hangingPunct="0">
              <a:lnSpc>
                <a:spcPts val="1800"/>
              </a:lnSpc>
            </a:pPr>
            <a:r>
              <a:rPr lang="en-US" sz="1600" dirty="0"/>
              <a:t>Neighborhood</a:t>
            </a:r>
          </a:p>
          <a:p>
            <a:pPr algn="l" eaLnBrk="0" hangingPunct="0">
              <a:lnSpc>
                <a:spcPts val="1800"/>
              </a:lnSpc>
            </a:pPr>
            <a:r>
              <a:rPr lang="en-US" sz="1600" dirty="0"/>
              <a:t>ZIP Code</a:t>
            </a:r>
          </a:p>
          <a:p>
            <a:pPr algn="l" eaLnBrk="0" hangingPunct="0">
              <a:lnSpc>
                <a:spcPts val="1800"/>
              </a:lnSpc>
            </a:pPr>
            <a:r>
              <a:rPr lang="en-US" sz="1600" dirty="0">
                <a:ea typeface="+mn-ea"/>
                <a:cs typeface="+mn-cs"/>
              </a:rPr>
              <a:t>Street Between Intersections</a:t>
            </a:r>
          </a:p>
        </p:txBody>
      </p:sp>
      <p:sp>
        <p:nvSpPr>
          <p:cNvPr id="38" name="TextBox 37">
            <a:extLst>
              <a:ext uri="{FF2B5EF4-FFF2-40B4-BE49-F238E27FC236}">
                <a16:creationId xmlns:a16="http://schemas.microsoft.com/office/drawing/2014/main" id="{39F262F7-CB28-4C26-8405-BC60664FD5DE}"/>
              </a:ext>
            </a:extLst>
          </p:cNvPr>
          <p:cNvSpPr txBox="1"/>
          <p:nvPr/>
        </p:nvSpPr>
        <p:spPr>
          <a:xfrm>
            <a:off x="5096217" y="1822551"/>
            <a:ext cx="1999565" cy="1192247"/>
          </a:xfrm>
          <a:prstGeom prst="rect">
            <a:avLst/>
          </a:prstGeom>
          <a:noFill/>
          <a:effectLst/>
        </p:spPr>
        <p:txBody>
          <a:bodyPr wrap="none" lIns="0" tIns="0" rIns="0" bIns="0" rtlCol="0">
            <a:noAutofit/>
          </a:bodyPr>
          <a:lstStyle/>
          <a:p>
            <a:pPr eaLnBrk="0" hangingPunct="0">
              <a:lnSpc>
                <a:spcPts val="1800"/>
              </a:lnSpc>
            </a:pPr>
            <a:endParaRPr lang="en-US" sz="1600" dirty="0">
              <a:ea typeface="+mn-ea"/>
              <a:cs typeface="+mn-cs"/>
            </a:endParaRPr>
          </a:p>
        </p:txBody>
      </p:sp>
      <p:pic>
        <p:nvPicPr>
          <p:cNvPr id="3" name="Picture 2">
            <a:extLst>
              <a:ext uri="{FF2B5EF4-FFF2-40B4-BE49-F238E27FC236}">
                <a16:creationId xmlns:a16="http://schemas.microsoft.com/office/drawing/2014/main" id="{2514A426-49A8-467A-87A0-086D272689A8}"/>
              </a:ext>
            </a:extLst>
          </p:cNvPr>
          <p:cNvPicPr>
            <a:picLocks noChangeAspect="1"/>
          </p:cNvPicPr>
          <p:nvPr/>
        </p:nvPicPr>
        <p:blipFill>
          <a:blip r:embed="rId3"/>
          <a:stretch>
            <a:fillRect/>
          </a:stretch>
        </p:blipFill>
        <p:spPr>
          <a:xfrm>
            <a:off x="5623835" y="1296028"/>
            <a:ext cx="6423403" cy="4627973"/>
          </a:xfrm>
          <a:prstGeom prst="rect">
            <a:avLst/>
          </a:prstGeom>
        </p:spPr>
      </p:pic>
      <p:pic>
        <p:nvPicPr>
          <p:cNvPr id="6" name="Picture 5">
            <a:extLst>
              <a:ext uri="{FF2B5EF4-FFF2-40B4-BE49-F238E27FC236}">
                <a16:creationId xmlns:a16="http://schemas.microsoft.com/office/drawing/2014/main" id="{6BE20D38-AAF8-56AA-DE28-2AA900E1A943}"/>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1930137119"/>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3">
            <a:extLst>
              <a:ext uri="{FF2B5EF4-FFF2-40B4-BE49-F238E27FC236}">
                <a16:creationId xmlns:a16="http://schemas.microsoft.com/office/drawing/2014/main" id="{B628FC57-607C-9745-B337-B2456DF29F6C}"/>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Features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4" name="TextBox 3">
            <a:extLst>
              <a:ext uri="{FF2B5EF4-FFF2-40B4-BE49-F238E27FC236}">
                <a16:creationId xmlns:a16="http://schemas.microsoft.com/office/drawing/2014/main" id="{93E4C1A5-AAF0-44BE-9672-86383558220B}"/>
              </a:ext>
            </a:extLst>
          </p:cNvPr>
          <p:cNvSpPr txBox="1"/>
          <p:nvPr/>
        </p:nvSpPr>
        <p:spPr>
          <a:xfrm>
            <a:off x="-1162878" y="6177085"/>
            <a:ext cx="914400"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pic>
        <p:nvPicPr>
          <p:cNvPr id="3" name="Picture 2">
            <a:extLst>
              <a:ext uri="{FF2B5EF4-FFF2-40B4-BE49-F238E27FC236}">
                <a16:creationId xmlns:a16="http://schemas.microsoft.com/office/drawing/2014/main" id="{0BE435C6-937B-483C-A1F7-63CA1A0ED4FD}"/>
              </a:ext>
            </a:extLst>
          </p:cNvPr>
          <p:cNvPicPr>
            <a:picLocks noChangeAspect="1"/>
          </p:cNvPicPr>
          <p:nvPr/>
        </p:nvPicPr>
        <p:blipFill>
          <a:blip r:embed="rId3"/>
          <a:stretch>
            <a:fillRect/>
          </a:stretch>
        </p:blipFill>
        <p:spPr>
          <a:xfrm>
            <a:off x="2616066" y="1216757"/>
            <a:ext cx="9397819" cy="4651141"/>
          </a:xfrm>
          <a:prstGeom prst="rect">
            <a:avLst/>
          </a:prstGeom>
        </p:spPr>
      </p:pic>
      <p:sp>
        <p:nvSpPr>
          <p:cNvPr id="2" name="Arrow: Right 1">
            <a:extLst>
              <a:ext uri="{FF2B5EF4-FFF2-40B4-BE49-F238E27FC236}">
                <a16:creationId xmlns:a16="http://schemas.microsoft.com/office/drawing/2014/main" id="{5519A593-F01B-4082-B29E-CAB6AB76D10A}"/>
              </a:ext>
            </a:extLst>
          </p:cNvPr>
          <p:cNvSpPr/>
          <p:nvPr/>
        </p:nvSpPr>
        <p:spPr bwMode="auto">
          <a:xfrm rot="1615853">
            <a:off x="2610185" y="3701511"/>
            <a:ext cx="8216559" cy="228600"/>
          </a:xfrm>
          <a:prstGeom prst="rightArrow">
            <a:avLst>
              <a:gd name="adj1" fmla="val 50000"/>
              <a:gd name="adj2" fmla="val 40045"/>
            </a:avLst>
          </a:prstGeom>
          <a:solidFill>
            <a:srgbClr val="00B0F0"/>
          </a:solidFill>
          <a:ln>
            <a:solidFill>
              <a:srgbClr val="00B0F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 name="Picture 9">
            <a:extLst>
              <a:ext uri="{FF2B5EF4-FFF2-40B4-BE49-F238E27FC236}">
                <a16:creationId xmlns:a16="http://schemas.microsoft.com/office/drawing/2014/main" id="{26D5AC2E-9BEE-41C5-A820-808C5313D259}"/>
              </a:ext>
            </a:extLst>
          </p:cNvPr>
          <p:cNvPicPr>
            <a:picLocks noChangeAspect="1"/>
          </p:cNvPicPr>
          <p:nvPr/>
        </p:nvPicPr>
        <p:blipFill>
          <a:blip r:embed="rId4"/>
          <a:stretch>
            <a:fillRect/>
          </a:stretch>
        </p:blipFill>
        <p:spPr>
          <a:xfrm>
            <a:off x="1778708" y="1770833"/>
            <a:ext cx="1970722" cy="4938676"/>
          </a:xfrm>
          <a:prstGeom prst="rect">
            <a:avLst/>
          </a:prstGeom>
          <a:ln w="127000" cap="sq">
            <a:solidFill>
              <a:srgbClr val="00B0F0"/>
            </a:solidFill>
            <a:miter lim="800000"/>
          </a:ln>
          <a:effectLst>
            <a:outerShdw blurRad="57150" dist="50800" dir="2700000" algn="tl" rotWithShape="0">
              <a:srgbClr val="000000">
                <a:alpha val="40000"/>
              </a:srgbClr>
            </a:outerShdw>
          </a:effectLst>
        </p:spPr>
      </p:pic>
      <p:sp>
        <p:nvSpPr>
          <p:cNvPr id="15" name="Arrow: Right 14">
            <a:extLst>
              <a:ext uri="{FF2B5EF4-FFF2-40B4-BE49-F238E27FC236}">
                <a16:creationId xmlns:a16="http://schemas.microsoft.com/office/drawing/2014/main" id="{9BC5F178-95F3-49AC-936E-5B978C8011DC}"/>
              </a:ext>
            </a:extLst>
          </p:cNvPr>
          <p:cNvSpPr/>
          <p:nvPr/>
        </p:nvSpPr>
        <p:spPr bwMode="auto">
          <a:xfrm rot="1615853">
            <a:off x="8222880" y="5231601"/>
            <a:ext cx="2282078" cy="228600"/>
          </a:xfrm>
          <a:prstGeom prst="rightArrow">
            <a:avLst>
              <a:gd name="adj1" fmla="val 45242"/>
              <a:gd name="adj2" fmla="val 40045"/>
            </a:avLst>
          </a:prstGeom>
          <a:solidFill>
            <a:srgbClr val="7030A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Arrow: Right 15">
            <a:extLst>
              <a:ext uri="{FF2B5EF4-FFF2-40B4-BE49-F238E27FC236}">
                <a16:creationId xmlns:a16="http://schemas.microsoft.com/office/drawing/2014/main" id="{4211E889-49E7-4A73-9B40-FB00CA4BF7EF}"/>
              </a:ext>
            </a:extLst>
          </p:cNvPr>
          <p:cNvSpPr/>
          <p:nvPr/>
        </p:nvSpPr>
        <p:spPr bwMode="auto">
          <a:xfrm rot="1615853">
            <a:off x="5780696" y="4275934"/>
            <a:ext cx="4860205" cy="228600"/>
          </a:xfrm>
          <a:prstGeom prst="rightArrow">
            <a:avLst>
              <a:gd name="adj1" fmla="val 50000"/>
              <a:gd name="adj2" fmla="val 40045"/>
            </a:avLst>
          </a:prstGeom>
          <a:solidFill>
            <a:srgbClr val="00B05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 name="Picture 7">
            <a:extLst>
              <a:ext uri="{FF2B5EF4-FFF2-40B4-BE49-F238E27FC236}">
                <a16:creationId xmlns:a16="http://schemas.microsoft.com/office/drawing/2014/main" id="{F784FE98-C8E6-4756-ABD1-871D56D93837}"/>
              </a:ext>
            </a:extLst>
          </p:cNvPr>
          <p:cNvPicPr>
            <a:picLocks noChangeAspect="1"/>
          </p:cNvPicPr>
          <p:nvPr/>
        </p:nvPicPr>
        <p:blipFill>
          <a:blip r:embed="rId5"/>
          <a:stretch>
            <a:fillRect/>
          </a:stretch>
        </p:blipFill>
        <p:spPr>
          <a:xfrm>
            <a:off x="4463439" y="3198530"/>
            <a:ext cx="1970722" cy="3510979"/>
          </a:xfrm>
          <a:prstGeom prst="rect">
            <a:avLst/>
          </a:prstGeom>
          <a:ln w="127000" cap="sq">
            <a:solidFill>
              <a:srgbClr val="00B050"/>
            </a:solidFill>
            <a:miter lim="800000"/>
          </a:ln>
          <a:effectLst>
            <a:outerShdw blurRad="57150" dist="50800" dir="2700000" algn="tl" rotWithShape="0">
              <a:srgbClr val="000000">
                <a:alpha val="40000"/>
              </a:srgbClr>
            </a:outerShdw>
          </a:effectLst>
        </p:spPr>
      </p:pic>
      <p:pic>
        <p:nvPicPr>
          <p:cNvPr id="12" name="Picture 11">
            <a:extLst>
              <a:ext uri="{FF2B5EF4-FFF2-40B4-BE49-F238E27FC236}">
                <a16:creationId xmlns:a16="http://schemas.microsoft.com/office/drawing/2014/main" id="{8FAD5661-DB3E-479B-847F-D06A2D7690B6}"/>
              </a:ext>
            </a:extLst>
          </p:cNvPr>
          <p:cNvPicPr>
            <a:picLocks noChangeAspect="1"/>
          </p:cNvPicPr>
          <p:nvPr/>
        </p:nvPicPr>
        <p:blipFill>
          <a:blip r:embed="rId6"/>
          <a:stretch>
            <a:fillRect/>
          </a:stretch>
        </p:blipFill>
        <p:spPr>
          <a:xfrm>
            <a:off x="7016846" y="3726070"/>
            <a:ext cx="1571246" cy="2983439"/>
          </a:xfrm>
          <a:prstGeom prst="rect">
            <a:avLst/>
          </a:prstGeom>
          <a:ln w="127000" cap="sq">
            <a:solidFill>
              <a:srgbClr val="7030A0"/>
            </a:solidFill>
            <a:miter lim="800000"/>
          </a:ln>
          <a:effectLst>
            <a:outerShdw blurRad="57150" dist="50800" dir="2700000" algn="tl" rotWithShape="0">
              <a:srgbClr val="000000">
                <a:alpha val="40000"/>
              </a:srgbClr>
            </a:outerShdw>
          </a:effectLst>
        </p:spPr>
      </p:pic>
      <p:sp>
        <p:nvSpPr>
          <p:cNvPr id="5" name="Rectangle 4">
            <a:extLst>
              <a:ext uri="{FF2B5EF4-FFF2-40B4-BE49-F238E27FC236}">
                <a16:creationId xmlns:a16="http://schemas.microsoft.com/office/drawing/2014/main" id="{37228A3D-E3B9-4277-AFF9-440BA54E282D}"/>
              </a:ext>
            </a:extLst>
          </p:cNvPr>
          <p:cNvSpPr/>
          <p:nvPr/>
        </p:nvSpPr>
        <p:spPr bwMode="auto">
          <a:xfrm>
            <a:off x="10117883" y="1331169"/>
            <a:ext cx="1782468" cy="1078426"/>
          </a:xfrm>
          <a:prstGeom prst="rect">
            <a:avLst/>
          </a:prstGeom>
          <a:noFill/>
          <a:ln w="76200">
            <a:solidFill>
              <a:srgbClr val="FFC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8" name="Arrow: Right 17">
            <a:extLst>
              <a:ext uri="{FF2B5EF4-FFF2-40B4-BE49-F238E27FC236}">
                <a16:creationId xmlns:a16="http://schemas.microsoft.com/office/drawing/2014/main" id="{571DF18B-A0CB-43A9-B1EF-93AE6B1CC599}"/>
              </a:ext>
            </a:extLst>
          </p:cNvPr>
          <p:cNvSpPr/>
          <p:nvPr/>
        </p:nvSpPr>
        <p:spPr bwMode="auto">
          <a:xfrm>
            <a:off x="7835805" y="1706511"/>
            <a:ext cx="2282078" cy="228600"/>
          </a:xfrm>
          <a:prstGeom prst="rightArrow">
            <a:avLst>
              <a:gd name="adj1" fmla="val 45242"/>
              <a:gd name="adj2" fmla="val 40045"/>
            </a:avLst>
          </a:prstGeom>
          <a:solidFill>
            <a:srgbClr val="FFC00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 name="Rectangle 5">
            <a:extLst>
              <a:ext uri="{FF2B5EF4-FFF2-40B4-BE49-F238E27FC236}">
                <a16:creationId xmlns:a16="http://schemas.microsoft.com/office/drawing/2014/main" id="{E73357C7-CEA4-492C-ADA1-CE5A2F70449C}"/>
              </a:ext>
            </a:extLst>
          </p:cNvPr>
          <p:cNvSpPr/>
          <p:nvPr/>
        </p:nvSpPr>
        <p:spPr bwMode="auto">
          <a:xfrm>
            <a:off x="6445131" y="1649963"/>
            <a:ext cx="2258666" cy="35706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Enter Location Search</a:t>
            </a:r>
          </a:p>
        </p:txBody>
      </p:sp>
      <p:sp>
        <p:nvSpPr>
          <p:cNvPr id="17" name="Rectangle 16">
            <a:extLst>
              <a:ext uri="{FF2B5EF4-FFF2-40B4-BE49-F238E27FC236}">
                <a16:creationId xmlns:a16="http://schemas.microsoft.com/office/drawing/2014/main" id="{16807670-FEE4-4C63-A20D-4DC9C22372F3}"/>
              </a:ext>
            </a:extLst>
          </p:cNvPr>
          <p:cNvSpPr/>
          <p:nvPr/>
        </p:nvSpPr>
        <p:spPr bwMode="auto">
          <a:xfrm>
            <a:off x="1634736" y="1264755"/>
            <a:ext cx="2258666" cy="357065"/>
          </a:xfrm>
          <a:prstGeom prst="rect">
            <a:avLst/>
          </a:prstGeom>
          <a:ln>
            <a:solidFill>
              <a:schemeClr val="accent1">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Show Additional Data</a:t>
            </a:r>
          </a:p>
        </p:txBody>
      </p:sp>
      <p:sp>
        <p:nvSpPr>
          <p:cNvPr id="19" name="Rectangle 18">
            <a:extLst>
              <a:ext uri="{FF2B5EF4-FFF2-40B4-BE49-F238E27FC236}">
                <a16:creationId xmlns:a16="http://schemas.microsoft.com/office/drawing/2014/main" id="{BB9CE9F4-DF00-4E75-B13A-4FEA799222BF}"/>
              </a:ext>
            </a:extLst>
          </p:cNvPr>
          <p:cNvSpPr/>
          <p:nvPr/>
        </p:nvSpPr>
        <p:spPr bwMode="auto">
          <a:xfrm>
            <a:off x="4308004" y="2699526"/>
            <a:ext cx="2258666" cy="357065"/>
          </a:xfrm>
          <a:prstGeom prst="rect">
            <a:avLst/>
          </a:prstGeom>
          <a:ln>
            <a:solidFill>
              <a:schemeClr val="bg2">
                <a:lumMod val="40000"/>
                <a:lumOff val="6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Selected Locations</a:t>
            </a:r>
          </a:p>
        </p:txBody>
      </p:sp>
      <p:sp>
        <p:nvSpPr>
          <p:cNvPr id="20" name="Rectangle 19">
            <a:extLst>
              <a:ext uri="{FF2B5EF4-FFF2-40B4-BE49-F238E27FC236}">
                <a16:creationId xmlns:a16="http://schemas.microsoft.com/office/drawing/2014/main" id="{5EB04723-B34E-4C7F-AA09-A69A99601D95}"/>
              </a:ext>
            </a:extLst>
          </p:cNvPr>
          <p:cNvSpPr/>
          <p:nvPr/>
        </p:nvSpPr>
        <p:spPr bwMode="auto">
          <a:xfrm>
            <a:off x="6706472" y="3227454"/>
            <a:ext cx="2258666" cy="357065"/>
          </a:xfrm>
          <a:prstGeom prst="rect">
            <a:avLst/>
          </a:prstGeom>
          <a:ln>
            <a:solidFill>
              <a:schemeClr val="accent5">
                <a:lumMod val="40000"/>
                <a:lumOff val="6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Data Feedback</a:t>
            </a:r>
          </a:p>
        </p:txBody>
      </p:sp>
      <p:sp>
        <p:nvSpPr>
          <p:cNvPr id="7" name="Title 1">
            <a:extLst>
              <a:ext uri="{FF2B5EF4-FFF2-40B4-BE49-F238E27FC236}">
                <a16:creationId xmlns:a16="http://schemas.microsoft.com/office/drawing/2014/main" id="{873DF573-770E-70D0-6F27-05454E1B2A20}"/>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9" name="Title 3">
            <a:extLst>
              <a:ext uri="{FF2B5EF4-FFF2-40B4-BE49-F238E27FC236}">
                <a16:creationId xmlns:a16="http://schemas.microsoft.com/office/drawing/2014/main" id="{9EC87637-8B2C-3969-C3D7-67023257E1F8}"/>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Features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1" name="Title 1">
            <a:extLst>
              <a:ext uri="{FF2B5EF4-FFF2-40B4-BE49-F238E27FC236}">
                <a16:creationId xmlns:a16="http://schemas.microsoft.com/office/drawing/2014/main" id="{1F481EDA-AD96-935D-5C59-9C731DF8BFA3}"/>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3" name="Picture 12">
            <a:extLst>
              <a:ext uri="{FF2B5EF4-FFF2-40B4-BE49-F238E27FC236}">
                <a16:creationId xmlns:a16="http://schemas.microsoft.com/office/drawing/2014/main" id="{76B2DBD3-6136-E022-0DDF-9D00727D5658}"/>
              </a:ext>
            </a:extLst>
          </p:cNvPr>
          <p:cNvPicPr>
            <a:picLocks noChangeAspect="1"/>
          </p:cNvPicPr>
          <p:nvPr/>
        </p:nvPicPr>
        <p:blipFill rotWithShape="1">
          <a:blip r:embed="rId7"/>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3939990380"/>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F942AF7-B3C3-411F-A293-B3B4980253B6}"/>
              </a:ext>
            </a:extLst>
          </p:cNvPr>
          <p:cNvSpPr/>
          <p:nvPr/>
        </p:nvSpPr>
        <p:spPr>
          <a:xfrm>
            <a:off x="0" y="870857"/>
            <a:ext cx="11525058" cy="1846659"/>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2400" dirty="0">
              <a:solidFill>
                <a:schemeClr val="bg2">
                  <a:lumMod val="60000"/>
                  <a:lumOff val="40000"/>
                </a:schemeClr>
              </a:solidFill>
              <a:latin typeface="AvenirNext LT Pro Regular" panose="020B0503020202020204" pitchFamily="34" charset="77"/>
            </a:endParaRPr>
          </a:p>
          <a:p>
            <a:pPr marL="973137" lvl="1" indent="-342900">
              <a:lnSpc>
                <a:spcPct val="150000"/>
              </a:lnSpc>
              <a:spcBef>
                <a:spcPts val="200"/>
              </a:spcBef>
              <a:spcAft>
                <a:spcPts val="400"/>
              </a:spcAft>
              <a:buClr>
                <a:schemeClr val="tx1"/>
              </a:buClr>
              <a:buFont typeface="Arial" panose="020B0604020202020204" pitchFamily="34" charset="0"/>
              <a:buChar char="•"/>
              <a:defRPr/>
            </a:pPr>
            <a:endParaRPr lang="en-US" sz="2400" dirty="0">
              <a:solidFill>
                <a:schemeClr val="bg2">
                  <a:lumMod val="60000"/>
                  <a:lumOff val="40000"/>
                </a:schemeClr>
              </a:solidFill>
              <a:latin typeface="AvenirNext LT Pro Regular" panose="020B0503020202020204" pitchFamily="34" charset="77"/>
            </a:endParaRPr>
          </a:p>
          <a:p>
            <a:pPr marL="973137" lvl="1" indent="-342900">
              <a:lnSpc>
                <a:spcPct val="150000"/>
              </a:lnSpc>
              <a:spcBef>
                <a:spcPts val="200"/>
              </a:spcBef>
              <a:spcAft>
                <a:spcPts val="400"/>
              </a:spcAft>
              <a:buClr>
                <a:schemeClr val="tx1"/>
              </a:buClr>
              <a:buFont typeface="Arial" panose="020B0604020202020204" pitchFamily="34" charset="0"/>
              <a:buChar char="•"/>
              <a:defRPr/>
            </a:pPr>
            <a:endParaRPr lang="en-US" sz="2400" dirty="0">
              <a:solidFill>
                <a:schemeClr val="bg2">
                  <a:lumMod val="60000"/>
                  <a:lumOff val="40000"/>
                </a:schemeClr>
              </a:solidFill>
              <a:latin typeface="AvenirNext LT Pro Regular" panose="020B0503020202020204" pitchFamily="34" charset="77"/>
              <a:ea typeface="ＭＳ Ｐゴシック"/>
            </a:endParaRPr>
          </a:p>
          <a:p>
            <a:pPr lvl="1">
              <a:defRPr/>
            </a:pPr>
            <a:endParaRPr lang="en-US" sz="800" dirty="0">
              <a:solidFill>
                <a:schemeClr val="bg2">
                  <a:lumMod val="60000"/>
                  <a:lumOff val="40000"/>
                </a:schemeClr>
              </a:solidFill>
              <a:latin typeface="AvenirNext LT Pro Regular" panose="020B0503020202020204" pitchFamily="34" charset="77"/>
              <a:ea typeface="ＭＳ Ｐゴシック"/>
            </a:endParaRPr>
          </a:p>
        </p:txBody>
      </p:sp>
      <p:sp>
        <p:nvSpPr>
          <p:cNvPr id="4" name="TextBox 3">
            <a:extLst>
              <a:ext uri="{FF2B5EF4-FFF2-40B4-BE49-F238E27FC236}">
                <a16:creationId xmlns:a16="http://schemas.microsoft.com/office/drawing/2014/main" id="{93E4C1A5-AAF0-44BE-9672-86383558220B}"/>
              </a:ext>
            </a:extLst>
          </p:cNvPr>
          <p:cNvSpPr txBox="1"/>
          <p:nvPr/>
        </p:nvSpPr>
        <p:spPr>
          <a:xfrm>
            <a:off x="-1162878" y="6177085"/>
            <a:ext cx="914400"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9" name="Rectangle 8">
            <a:extLst>
              <a:ext uri="{FF2B5EF4-FFF2-40B4-BE49-F238E27FC236}">
                <a16:creationId xmlns:a16="http://schemas.microsoft.com/office/drawing/2014/main" id="{52205BDB-A9EE-437C-BBF9-941F8CED0A7D}"/>
              </a:ext>
            </a:extLst>
          </p:cNvPr>
          <p:cNvSpPr/>
          <p:nvPr/>
        </p:nvSpPr>
        <p:spPr>
          <a:xfrm>
            <a:off x="48466" y="982703"/>
            <a:ext cx="3206558" cy="1600438"/>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latin typeface="AvenirNext LT Pro Regular" panose="020B0503020202020204" pitchFamily="34" charset="77"/>
              <a:ea typeface="ＭＳ Ｐゴシック"/>
            </a:endParaRPr>
          </a:p>
          <a:p>
            <a:pPr marL="173037">
              <a:lnSpc>
                <a:spcPct val="150000"/>
              </a:lnSpc>
              <a:spcBef>
                <a:spcPts val="200"/>
              </a:spcBef>
              <a:spcAft>
                <a:spcPts val="400"/>
              </a:spcAft>
              <a:buClr>
                <a:schemeClr val="tx1"/>
              </a:buClr>
              <a:defRPr/>
            </a:pPr>
            <a:r>
              <a:rPr lang="en-US" sz="800" dirty="0">
                <a:latin typeface="AvenirNext LT Pro Regular" panose="020B0503020202020204" pitchFamily="34" charset="77"/>
              </a:rPr>
              <a:t>Capital Projects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Capital Projects Dashboard</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Design/Construction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Federal Stimulus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NYC DOT 10 Capital Plan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NYC DOT Protected Streets</a:t>
            </a:r>
            <a:endParaRPr lang="en-US" sz="800" dirty="0">
              <a:latin typeface="AvenirNext LT Pro Regular" panose="020B0503020202020204" pitchFamily="34" charset="77"/>
              <a:ea typeface="ＭＳ Ｐゴシック"/>
            </a:endParaRPr>
          </a:p>
          <a:p>
            <a:pPr lvl="1">
              <a:defRPr/>
            </a:pPr>
            <a:endParaRPr lang="en-US" sz="800" dirty="0">
              <a:latin typeface="AvenirNext LT Pro Regular" panose="020B0503020202020204" pitchFamily="34" charset="77"/>
              <a:ea typeface="ＭＳ Ｐゴシック"/>
            </a:endParaRPr>
          </a:p>
        </p:txBody>
      </p:sp>
      <p:sp>
        <p:nvSpPr>
          <p:cNvPr id="10" name="Rectangle 9">
            <a:extLst>
              <a:ext uri="{FF2B5EF4-FFF2-40B4-BE49-F238E27FC236}">
                <a16:creationId xmlns:a16="http://schemas.microsoft.com/office/drawing/2014/main" id="{0F1517B2-E7C1-44E6-8D15-F7FF7D99F49E}"/>
              </a:ext>
            </a:extLst>
          </p:cNvPr>
          <p:cNvSpPr/>
          <p:nvPr/>
        </p:nvSpPr>
        <p:spPr>
          <a:xfrm>
            <a:off x="21960" y="2204298"/>
            <a:ext cx="3206558" cy="2400657"/>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latin typeface="AvenirNext LT Pro Regular" panose="020B0503020202020204" pitchFamily="34" charset="77"/>
              <a:ea typeface="ＭＳ Ｐゴシック"/>
            </a:endParaRPr>
          </a:p>
          <a:p>
            <a:pPr marL="173037">
              <a:lnSpc>
                <a:spcPct val="150000"/>
              </a:lnSpc>
              <a:spcBef>
                <a:spcPts val="200"/>
              </a:spcBef>
              <a:spcAft>
                <a:spcPts val="400"/>
              </a:spcAft>
              <a:buClr>
                <a:schemeClr val="tx1"/>
              </a:buClr>
              <a:defRPr/>
            </a:pPr>
            <a:r>
              <a:rPr lang="en-US" sz="800" dirty="0">
                <a:latin typeface="AvenirNext LT Pro Regular" panose="020B0503020202020204" pitchFamily="34" charset="77"/>
              </a:rPr>
              <a:t>City Life</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Green Market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Park</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Public Beach</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Kayak/Canoe Launch</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Public Pool</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Recreation Center</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Spray Fountain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Water Fountain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Public </a:t>
            </a:r>
            <a:r>
              <a:rPr lang="en-US" sz="800" dirty="0" err="1">
                <a:latin typeface="AvenirNext LT Pro Regular" panose="020B0503020202020204" pitchFamily="34" charset="77"/>
                <a:ea typeface="ＭＳ Ｐゴシック"/>
              </a:rPr>
              <a:t>Wifi</a:t>
            </a:r>
            <a:r>
              <a:rPr lang="en-US" sz="800" dirty="0">
                <a:latin typeface="AvenirNext LT Pro Regular" panose="020B0503020202020204" pitchFamily="34" charset="77"/>
                <a:ea typeface="ＭＳ Ｐゴシック"/>
              </a:rPr>
              <a:t> Hotspot</a:t>
            </a:r>
          </a:p>
          <a:p>
            <a:pPr lvl="1">
              <a:defRPr/>
            </a:pPr>
            <a:endParaRPr lang="en-US" sz="800" dirty="0">
              <a:latin typeface="AvenirNext LT Pro Regular" panose="020B0503020202020204" pitchFamily="34" charset="77"/>
              <a:ea typeface="ＭＳ Ｐゴシック"/>
            </a:endParaRPr>
          </a:p>
        </p:txBody>
      </p:sp>
      <p:sp>
        <p:nvSpPr>
          <p:cNvPr id="11" name="Rectangle 10">
            <a:extLst>
              <a:ext uri="{FF2B5EF4-FFF2-40B4-BE49-F238E27FC236}">
                <a16:creationId xmlns:a16="http://schemas.microsoft.com/office/drawing/2014/main" id="{F4FEBAF2-788E-4E4B-99C2-C2E310172A52}"/>
              </a:ext>
            </a:extLst>
          </p:cNvPr>
          <p:cNvSpPr/>
          <p:nvPr/>
        </p:nvSpPr>
        <p:spPr>
          <a:xfrm>
            <a:off x="2153668" y="967163"/>
            <a:ext cx="2625224" cy="2323713"/>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latin typeface="AvenirNext LT Pro Regular" panose="020B0503020202020204" pitchFamily="34" charset="77"/>
              <a:ea typeface="ＭＳ Ｐゴシック"/>
            </a:endParaRPr>
          </a:p>
          <a:p>
            <a:pPr marL="173037">
              <a:lnSpc>
                <a:spcPct val="150000"/>
              </a:lnSpc>
              <a:spcBef>
                <a:spcPts val="200"/>
              </a:spcBef>
              <a:spcAft>
                <a:spcPts val="400"/>
              </a:spcAft>
              <a:buClr>
                <a:schemeClr val="tx1"/>
              </a:buClr>
              <a:defRPr/>
            </a:pPr>
            <a:r>
              <a:rPr lang="en-US" sz="800" dirty="0">
                <a:latin typeface="AvenirNext LT Pro Regular" panose="020B0503020202020204" pitchFamily="34" charset="77"/>
              </a:rPr>
              <a:t>City Programs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Broadband Technology and Opportunities Programs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TWC Learning Lab</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Business Improvement Districts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Empire Zones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Federal Empowerment Zone</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FRESH Program</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Made in NY Vendor</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New Business Acceleration Team</a:t>
            </a:r>
          </a:p>
          <a:p>
            <a:pPr lvl="1">
              <a:defRPr/>
            </a:pPr>
            <a:endParaRPr lang="en-US" sz="800" dirty="0">
              <a:latin typeface="AvenirNext LT Pro Regular" panose="020B0503020202020204" pitchFamily="34" charset="77"/>
              <a:ea typeface="ＭＳ Ｐゴシック"/>
            </a:endParaRPr>
          </a:p>
        </p:txBody>
      </p:sp>
      <p:sp>
        <p:nvSpPr>
          <p:cNvPr id="12" name="Rectangle 11">
            <a:extLst>
              <a:ext uri="{FF2B5EF4-FFF2-40B4-BE49-F238E27FC236}">
                <a16:creationId xmlns:a16="http://schemas.microsoft.com/office/drawing/2014/main" id="{DBC46A60-6254-47C4-A168-9DAC3AA1263C}"/>
              </a:ext>
            </a:extLst>
          </p:cNvPr>
          <p:cNvSpPr/>
          <p:nvPr/>
        </p:nvSpPr>
        <p:spPr>
          <a:xfrm>
            <a:off x="-2138" y="5196213"/>
            <a:ext cx="3206558" cy="1800493"/>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latin typeface="AvenirNext LT Pro Regular" panose="020B0503020202020204" pitchFamily="34" charset="77"/>
              <a:ea typeface="ＭＳ Ｐゴシック"/>
            </a:endParaRPr>
          </a:p>
          <a:p>
            <a:pPr marL="173037">
              <a:lnSpc>
                <a:spcPct val="150000"/>
              </a:lnSpc>
              <a:spcBef>
                <a:spcPts val="200"/>
              </a:spcBef>
              <a:spcAft>
                <a:spcPts val="400"/>
              </a:spcAft>
              <a:buClr>
                <a:schemeClr val="tx1"/>
              </a:buClr>
              <a:defRPr/>
            </a:pPr>
            <a:r>
              <a:rPr lang="en-US" sz="800" dirty="0">
                <a:latin typeface="AvenirNext LT Pro Regular" panose="020B0503020202020204" pitchFamily="34" charset="77"/>
              </a:rPr>
              <a:t>Cultural Institution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Art Gallery</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Botanical Garden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Classical Music</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Museum</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Percent For Art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Theater</a:t>
            </a:r>
          </a:p>
          <a:p>
            <a:pPr lvl="1">
              <a:defRPr/>
            </a:pPr>
            <a:endParaRPr lang="en-US" sz="800" dirty="0">
              <a:latin typeface="AvenirNext LT Pro Regular" panose="020B0503020202020204" pitchFamily="34" charset="77"/>
              <a:ea typeface="ＭＳ Ｐゴシック"/>
            </a:endParaRPr>
          </a:p>
        </p:txBody>
      </p:sp>
      <p:sp>
        <p:nvSpPr>
          <p:cNvPr id="13" name="Rectangle 12">
            <a:extLst>
              <a:ext uri="{FF2B5EF4-FFF2-40B4-BE49-F238E27FC236}">
                <a16:creationId xmlns:a16="http://schemas.microsoft.com/office/drawing/2014/main" id="{0B7D9D1E-ECA1-4FD6-A430-A981CEAD8B6A}"/>
              </a:ext>
            </a:extLst>
          </p:cNvPr>
          <p:cNvSpPr/>
          <p:nvPr/>
        </p:nvSpPr>
        <p:spPr>
          <a:xfrm>
            <a:off x="4693377" y="970797"/>
            <a:ext cx="3206558" cy="1800493"/>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latin typeface="AvenirNext LT Pro Regular" panose="020B0503020202020204" pitchFamily="34" charset="77"/>
              <a:ea typeface="ＭＳ Ｐゴシック"/>
            </a:endParaRPr>
          </a:p>
          <a:p>
            <a:pPr marL="173037">
              <a:lnSpc>
                <a:spcPct val="150000"/>
              </a:lnSpc>
              <a:spcBef>
                <a:spcPts val="200"/>
              </a:spcBef>
              <a:spcAft>
                <a:spcPts val="400"/>
              </a:spcAft>
              <a:buClr>
                <a:schemeClr val="tx1"/>
              </a:buClr>
              <a:defRPr/>
            </a:pPr>
            <a:r>
              <a:rPr lang="en-US" sz="800" dirty="0">
                <a:latin typeface="AvenirNext LT Pro Regular" panose="020B0503020202020204" pitchFamily="34" charset="77"/>
              </a:rPr>
              <a:t>Education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Adult and Continuing Education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After School Program</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College/University</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Head Start Program</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Public School</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Universal Pre-K</a:t>
            </a:r>
          </a:p>
          <a:p>
            <a:pPr lvl="1">
              <a:defRPr/>
            </a:pPr>
            <a:endParaRPr lang="en-US" sz="800" dirty="0">
              <a:latin typeface="AvenirNext LT Pro Regular" panose="020B0503020202020204" pitchFamily="34" charset="77"/>
              <a:ea typeface="ＭＳ Ｐゴシック"/>
            </a:endParaRPr>
          </a:p>
        </p:txBody>
      </p:sp>
      <p:sp>
        <p:nvSpPr>
          <p:cNvPr id="14" name="Rectangle 13">
            <a:extLst>
              <a:ext uri="{FF2B5EF4-FFF2-40B4-BE49-F238E27FC236}">
                <a16:creationId xmlns:a16="http://schemas.microsoft.com/office/drawing/2014/main" id="{C9D3638F-33BA-469E-938C-132099877300}"/>
              </a:ext>
            </a:extLst>
          </p:cNvPr>
          <p:cNvSpPr/>
          <p:nvPr/>
        </p:nvSpPr>
        <p:spPr>
          <a:xfrm>
            <a:off x="4684910" y="2361967"/>
            <a:ext cx="3206558" cy="1400383"/>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latin typeface="AvenirNext LT Pro Regular" panose="020B0503020202020204" pitchFamily="34" charset="77"/>
              <a:ea typeface="ＭＳ Ｐゴシック"/>
            </a:endParaRPr>
          </a:p>
          <a:p>
            <a:pPr marL="173037">
              <a:lnSpc>
                <a:spcPct val="150000"/>
              </a:lnSpc>
              <a:spcBef>
                <a:spcPts val="200"/>
              </a:spcBef>
              <a:spcAft>
                <a:spcPts val="400"/>
              </a:spcAft>
              <a:buClr>
                <a:schemeClr val="tx1"/>
              </a:buClr>
              <a:defRPr/>
            </a:pPr>
            <a:r>
              <a:rPr lang="en-US" sz="800" dirty="0">
                <a:latin typeface="AvenirNext LT Pro Regular" panose="020B0503020202020204" pitchFamily="34" charset="77"/>
              </a:rPr>
              <a:t>Landmarks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Designated Historic District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Designated Scenic Landmark</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Landmark</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Landmark Interior</a:t>
            </a:r>
          </a:p>
          <a:p>
            <a:pPr lvl="1">
              <a:defRPr/>
            </a:pPr>
            <a:endParaRPr lang="en-US" sz="800" dirty="0">
              <a:latin typeface="AvenirNext LT Pro Regular" panose="020B0503020202020204" pitchFamily="34" charset="77"/>
              <a:ea typeface="ＭＳ Ｐゴシック"/>
            </a:endParaRPr>
          </a:p>
        </p:txBody>
      </p:sp>
      <p:sp>
        <p:nvSpPr>
          <p:cNvPr id="15" name="Rectangle 14">
            <a:extLst>
              <a:ext uri="{FF2B5EF4-FFF2-40B4-BE49-F238E27FC236}">
                <a16:creationId xmlns:a16="http://schemas.microsoft.com/office/drawing/2014/main" id="{4AB53CBE-ED2C-421B-861C-5F6277102F17}"/>
              </a:ext>
            </a:extLst>
          </p:cNvPr>
          <p:cNvSpPr/>
          <p:nvPr/>
        </p:nvSpPr>
        <p:spPr>
          <a:xfrm>
            <a:off x="7080779" y="966731"/>
            <a:ext cx="2194899" cy="4324261"/>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latin typeface="AvenirNext LT Pro Regular" panose="020B0503020202020204" pitchFamily="34" charset="77"/>
              <a:ea typeface="ＭＳ Ｐゴシック"/>
            </a:endParaRPr>
          </a:p>
          <a:p>
            <a:pPr marL="173037">
              <a:lnSpc>
                <a:spcPct val="150000"/>
              </a:lnSpc>
              <a:spcBef>
                <a:spcPts val="200"/>
              </a:spcBef>
              <a:spcAft>
                <a:spcPts val="400"/>
              </a:spcAft>
              <a:buClr>
                <a:schemeClr val="tx1"/>
              </a:buClr>
              <a:defRPr/>
            </a:pPr>
            <a:r>
              <a:rPr lang="en-US" sz="800" dirty="0">
                <a:latin typeface="AvenirNext LT Pro Regular" panose="020B0503020202020204" pitchFamily="34" charset="77"/>
              </a:rPr>
              <a:t>Municipal Boundaries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Assembly Districts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Borough</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Census Tract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City Council</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Community District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Congressional District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Election District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Fire Battalion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Fire Company</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Fire Division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Municipal Court District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NYPD Patrol Borough</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Police Precinct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Sanitation Cleaning Section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School District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State Senate District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United Hospital Fund Neighborhood</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ZIP Code</a:t>
            </a:r>
          </a:p>
          <a:p>
            <a:pPr lvl="1">
              <a:defRPr/>
            </a:pPr>
            <a:endParaRPr lang="en-US" sz="800" dirty="0">
              <a:latin typeface="AvenirNext LT Pro Regular" panose="020B0503020202020204" pitchFamily="34" charset="77"/>
              <a:ea typeface="ＭＳ Ｐゴシック"/>
            </a:endParaRPr>
          </a:p>
        </p:txBody>
      </p:sp>
      <p:sp>
        <p:nvSpPr>
          <p:cNvPr id="16" name="Rectangle 15">
            <a:extLst>
              <a:ext uri="{FF2B5EF4-FFF2-40B4-BE49-F238E27FC236}">
                <a16:creationId xmlns:a16="http://schemas.microsoft.com/office/drawing/2014/main" id="{F2AC0041-539E-4B43-A0F1-68A4CAC24A17}"/>
              </a:ext>
            </a:extLst>
          </p:cNvPr>
          <p:cNvSpPr/>
          <p:nvPr/>
        </p:nvSpPr>
        <p:spPr>
          <a:xfrm>
            <a:off x="9078" y="4258555"/>
            <a:ext cx="3206558" cy="1200329"/>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latin typeface="AvenirNext LT Pro Regular" panose="020B0503020202020204" pitchFamily="34" charset="77"/>
              <a:ea typeface="ＭＳ Ｐゴシック"/>
            </a:endParaRPr>
          </a:p>
          <a:p>
            <a:pPr marL="173037">
              <a:lnSpc>
                <a:spcPct val="150000"/>
              </a:lnSpc>
              <a:spcBef>
                <a:spcPts val="200"/>
              </a:spcBef>
              <a:spcAft>
                <a:spcPts val="400"/>
              </a:spcAft>
              <a:buClr>
                <a:schemeClr val="tx1"/>
              </a:buClr>
              <a:defRPr/>
            </a:pPr>
            <a:r>
              <a:rPr lang="en-US" sz="800" dirty="0">
                <a:latin typeface="AvenirNext LT Pro Regular" panose="020B0503020202020204" pitchFamily="34" charset="77"/>
              </a:rPr>
              <a:t>Public Safety</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EMS Station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Fire House</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Police Precinct House</a:t>
            </a:r>
          </a:p>
          <a:p>
            <a:pPr lvl="1">
              <a:defRPr/>
            </a:pPr>
            <a:endParaRPr lang="en-US" sz="800" dirty="0">
              <a:latin typeface="AvenirNext LT Pro Regular" panose="020B0503020202020204" pitchFamily="34" charset="77"/>
              <a:ea typeface="ＭＳ Ｐゴシック"/>
            </a:endParaRPr>
          </a:p>
        </p:txBody>
      </p:sp>
      <p:sp>
        <p:nvSpPr>
          <p:cNvPr id="17" name="Rectangle 16">
            <a:extLst>
              <a:ext uri="{FF2B5EF4-FFF2-40B4-BE49-F238E27FC236}">
                <a16:creationId xmlns:a16="http://schemas.microsoft.com/office/drawing/2014/main" id="{C8B715CC-1C7F-4F24-B7C3-4953F399A00E}"/>
              </a:ext>
            </a:extLst>
          </p:cNvPr>
          <p:cNvSpPr/>
          <p:nvPr/>
        </p:nvSpPr>
        <p:spPr>
          <a:xfrm>
            <a:off x="9381728" y="966731"/>
            <a:ext cx="2717519" cy="6124754"/>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latin typeface="AvenirNext LT Pro Regular" panose="020B0503020202020204" pitchFamily="34" charset="77"/>
              <a:ea typeface="ＭＳ Ｐゴシック"/>
            </a:endParaRPr>
          </a:p>
          <a:p>
            <a:pPr marL="173037">
              <a:lnSpc>
                <a:spcPct val="150000"/>
              </a:lnSpc>
              <a:spcBef>
                <a:spcPts val="200"/>
              </a:spcBef>
              <a:spcAft>
                <a:spcPts val="400"/>
              </a:spcAft>
              <a:buClr>
                <a:schemeClr val="tx1"/>
              </a:buClr>
              <a:defRPr/>
            </a:pPr>
            <a:r>
              <a:rPr lang="en-US" sz="800" dirty="0">
                <a:latin typeface="AvenirNext LT Pro Regular" panose="020B0503020202020204" pitchFamily="34" charset="77"/>
              </a:rPr>
              <a:t>Service Centers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Aging</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Buildings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Child Services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City Clerk</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City Planning</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Citywide Administrative Services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Civilian Complaint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Correction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Consumer Affairs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Environmental – DEP</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Finance</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Financial Empowerment Center</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Fire</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Homeless Services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Housing HPD</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Human Rights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Human Rights – HRA</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NYCHA</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Parks &amp; Recreation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Police</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Records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Sanitation Special Waste Drop-off</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Small Business Services Business Solution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Small Business Services Workforce 1 Center</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Taxi &amp; Limousine</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Transportation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Trials &amp; Hearings</a:t>
            </a:r>
          </a:p>
          <a:p>
            <a:pPr lvl="1">
              <a:defRPr/>
            </a:pPr>
            <a:endParaRPr lang="en-US" sz="800" dirty="0">
              <a:latin typeface="AvenirNext LT Pro Regular" panose="020B0503020202020204" pitchFamily="34" charset="77"/>
              <a:ea typeface="ＭＳ Ｐゴシック"/>
            </a:endParaRPr>
          </a:p>
        </p:txBody>
      </p:sp>
      <p:sp>
        <p:nvSpPr>
          <p:cNvPr id="18" name="Rectangle 17">
            <a:extLst>
              <a:ext uri="{FF2B5EF4-FFF2-40B4-BE49-F238E27FC236}">
                <a16:creationId xmlns:a16="http://schemas.microsoft.com/office/drawing/2014/main" id="{3F2EB9B5-D1C9-4F76-B02F-E7D7E7EA9185}"/>
              </a:ext>
            </a:extLst>
          </p:cNvPr>
          <p:cNvSpPr/>
          <p:nvPr/>
        </p:nvSpPr>
        <p:spPr>
          <a:xfrm>
            <a:off x="2174934" y="2931261"/>
            <a:ext cx="3206558" cy="2000548"/>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latin typeface="AvenirNext LT Pro Regular" panose="020B0503020202020204" pitchFamily="34" charset="77"/>
              <a:ea typeface="ＭＳ Ｐゴシック"/>
            </a:endParaRPr>
          </a:p>
          <a:p>
            <a:pPr marL="173037">
              <a:lnSpc>
                <a:spcPct val="150000"/>
              </a:lnSpc>
              <a:spcBef>
                <a:spcPts val="200"/>
              </a:spcBef>
              <a:spcAft>
                <a:spcPts val="400"/>
              </a:spcAft>
              <a:buClr>
                <a:schemeClr val="tx1"/>
              </a:buClr>
              <a:defRPr/>
            </a:pPr>
            <a:r>
              <a:rPr lang="en-US" sz="800" dirty="0">
                <a:latin typeface="AvenirNext LT Pro Regular" panose="020B0503020202020204" pitchFamily="34" charset="77"/>
              </a:rPr>
              <a:t>Resident Services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Day Care Center</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Homeless Services – </a:t>
            </a:r>
            <a:r>
              <a:rPr lang="en-US" sz="800" dirty="0" err="1">
                <a:latin typeface="AvenirNext LT Pro Regular" panose="020B0503020202020204" pitchFamily="34" charset="77"/>
                <a:ea typeface="ＭＳ Ｐゴシック"/>
              </a:rPr>
              <a:t>Homebases</a:t>
            </a:r>
            <a:endParaRPr lang="en-US" sz="800" dirty="0">
              <a:latin typeface="AvenirNext LT Pro Regular" panose="020B0503020202020204" pitchFamily="34" charset="77"/>
              <a:ea typeface="ＭＳ Ｐゴシック"/>
            </a:endParaRP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Homeless Services – Law Project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Hospitals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Library</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Post Office</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Senior Center</a:t>
            </a:r>
          </a:p>
          <a:p>
            <a:pPr lvl="1">
              <a:defRPr/>
            </a:pPr>
            <a:endParaRPr lang="en-US" sz="800" dirty="0">
              <a:latin typeface="AvenirNext LT Pro Regular" panose="020B0503020202020204" pitchFamily="34" charset="77"/>
              <a:ea typeface="ＭＳ Ｐゴシック"/>
            </a:endParaRPr>
          </a:p>
        </p:txBody>
      </p:sp>
      <p:sp>
        <p:nvSpPr>
          <p:cNvPr id="19" name="Rectangle 18">
            <a:extLst>
              <a:ext uri="{FF2B5EF4-FFF2-40B4-BE49-F238E27FC236}">
                <a16:creationId xmlns:a16="http://schemas.microsoft.com/office/drawing/2014/main" id="{DBDC75D2-55A5-4B60-AD07-25DC78AA160C}"/>
              </a:ext>
            </a:extLst>
          </p:cNvPr>
          <p:cNvSpPr/>
          <p:nvPr/>
        </p:nvSpPr>
        <p:spPr>
          <a:xfrm>
            <a:off x="4701844" y="3383796"/>
            <a:ext cx="3206558" cy="3426579"/>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latin typeface="AvenirNext LT Pro Regular" panose="020B0503020202020204" pitchFamily="34" charset="77"/>
              <a:ea typeface="ＭＳ Ｐゴシック"/>
            </a:endParaRPr>
          </a:p>
          <a:p>
            <a:pPr marL="173037">
              <a:lnSpc>
                <a:spcPct val="150000"/>
              </a:lnSpc>
              <a:spcBef>
                <a:spcPts val="200"/>
              </a:spcBef>
              <a:spcAft>
                <a:spcPts val="400"/>
              </a:spcAft>
              <a:buClr>
                <a:schemeClr val="tx1"/>
              </a:buClr>
              <a:defRPr/>
            </a:pPr>
            <a:r>
              <a:rPr lang="en-US" sz="800" dirty="0">
                <a:latin typeface="AvenirNext LT Pro Regular" panose="020B0503020202020204" pitchFamily="34" charset="77"/>
              </a:rPr>
              <a:t>Transportation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Airport</a:t>
            </a:r>
          </a:p>
          <a:p>
            <a:pPr marL="515937" indent="-342900">
              <a:spcBef>
                <a:spcPts val="200"/>
              </a:spcBef>
              <a:spcAft>
                <a:spcPts val="400"/>
              </a:spcAft>
              <a:buClr>
                <a:schemeClr val="tx1"/>
              </a:buClr>
              <a:buFont typeface="Arial" panose="020B0604020202020204" pitchFamily="34" charset="0"/>
              <a:buChar char="•"/>
              <a:defRPr/>
            </a:pPr>
            <a:r>
              <a:rPr lang="en-US" sz="800" dirty="0" err="1">
                <a:latin typeface="AvenirNext LT Pro Regular" panose="020B0503020202020204" pitchFamily="34" charset="77"/>
              </a:rPr>
              <a:t>AirTrain</a:t>
            </a:r>
            <a:r>
              <a:rPr lang="en-US" sz="800" dirty="0">
                <a:latin typeface="AvenirNext LT Pro Regular" panose="020B0503020202020204" pitchFamily="34" charset="77"/>
              </a:rPr>
              <a:t> JFK</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Bicycle Parking</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DOT Truck Routes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Ferry Terminal</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Long island Railroad</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Metro North Railroad</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Municipal Garage</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New Jersey Transit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Off-street Parking</a:t>
            </a:r>
            <a:endParaRPr lang="en-US" sz="800" dirty="0">
              <a:latin typeface="AvenirNext LT Pro Regular" panose="020B0503020202020204" pitchFamily="34" charset="77"/>
              <a:ea typeface="ＭＳ Ｐゴシック"/>
            </a:endParaRP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PATH</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Staten Island Railway</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Subway</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Subway Station Entrance</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Traffic Camera</a:t>
            </a:r>
            <a:endParaRPr lang="en-US" sz="800" dirty="0">
              <a:latin typeface="AvenirNext LT Pro Regular" panose="020B0503020202020204" pitchFamily="34" charset="77"/>
            </a:endParaRPr>
          </a:p>
        </p:txBody>
      </p:sp>
      <p:sp>
        <p:nvSpPr>
          <p:cNvPr id="20" name="Rectangle 19">
            <a:extLst>
              <a:ext uri="{FF2B5EF4-FFF2-40B4-BE49-F238E27FC236}">
                <a16:creationId xmlns:a16="http://schemas.microsoft.com/office/drawing/2014/main" id="{F220C7B8-1658-4591-9871-213E86F3E3C0}"/>
              </a:ext>
            </a:extLst>
          </p:cNvPr>
          <p:cNvSpPr/>
          <p:nvPr/>
        </p:nvSpPr>
        <p:spPr>
          <a:xfrm>
            <a:off x="7113257" y="5004746"/>
            <a:ext cx="2256693" cy="1723549"/>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latin typeface="AvenirNext LT Pro Regular" panose="020B0503020202020204" pitchFamily="34" charset="77"/>
              <a:ea typeface="ＭＳ Ｐゴシック"/>
            </a:endParaRPr>
          </a:p>
          <a:p>
            <a:pPr marL="173037">
              <a:lnSpc>
                <a:spcPct val="150000"/>
              </a:lnSpc>
              <a:spcBef>
                <a:spcPts val="200"/>
              </a:spcBef>
              <a:spcAft>
                <a:spcPts val="400"/>
              </a:spcAft>
              <a:buClr>
                <a:schemeClr val="tx1"/>
              </a:buClr>
              <a:defRPr/>
            </a:pPr>
            <a:r>
              <a:rPr lang="en-US" sz="800" dirty="0">
                <a:latin typeface="AvenirNext LT Pro Regular" panose="020B0503020202020204" pitchFamily="34" charset="77"/>
              </a:rPr>
              <a:t>Water Quality</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Bathing, Boating Fishing, </a:t>
            </a:r>
            <a:r>
              <a:rPr lang="en-US" sz="800" dirty="0" err="1">
                <a:latin typeface="AvenirNext LT Pro Regular" panose="020B0503020202020204" pitchFamily="34" charset="77"/>
                <a:ea typeface="ＭＳ Ｐゴシック"/>
              </a:rPr>
              <a:t>Shellfishing</a:t>
            </a:r>
            <a:endParaRPr lang="en-US" sz="800" dirty="0">
              <a:latin typeface="AvenirNext LT Pro Regular" panose="020B0503020202020204" pitchFamily="34" charset="77"/>
              <a:ea typeface="ＭＳ Ｐゴシック"/>
            </a:endParaRP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Bathing Boating, Fishing</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Limited bathing, Boating, Fishing</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Boating, Fishing</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Fishing Only</a:t>
            </a:r>
          </a:p>
          <a:p>
            <a:pPr lvl="1">
              <a:defRPr/>
            </a:pPr>
            <a:endParaRPr lang="en-US" sz="800" dirty="0">
              <a:latin typeface="AvenirNext LT Pro Regular" panose="020B0503020202020204" pitchFamily="34" charset="77"/>
              <a:ea typeface="ＭＳ Ｐゴシック"/>
            </a:endParaRPr>
          </a:p>
        </p:txBody>
      </p:sp>
      <p:sp>
        <p:nvSpPr>
          <p:cNvPr id="21" name="Rectangle 20">
            <a:extLst>
              <a:ext uri="{FF2B5EF4-FFF2-40B4-BE49-F238E27FC236}">
                <a16:creationId xmlns:a16="http://schemas.microsoft.com/office/drawing/2014/main" id="{4693BAD5-7E30-4F76-9B99-2A77768B5839}"/>
              </a:ext>
            </a:extLst>
          </p:cNvPr>
          <p:cNvSpPr/>
          <p:nvPr/>
        </p:nvSpPr>
        <p:spPr>
          <a:xfrm>
            <a:off x="2174327" y="4592955"/>
            <a:ext cx="2291350" cy="2046714"/>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latin typeface="AvenirNext LT Pro Regular" panose="020B0503020202020204" pitchFamily="34" charset="77"/>
              <a:ea typeface="ＭＳ Ｐゴシック"/>
            </a:endParaRPr>
          </a:p>
          <a:p>
            <a:pPr marL="173037">
              <a:lnSpc>
                <a:spcPct val="150000"/>
              </a:lnSpc>
              <a:spcBef>
                <a:spcPts val="200"/>
              </a:spcBef>
              <a:spcAft>
                <a:spcPts val="400"/>
              </a:spcAft>
              <a:buClr>
                <a:schemeClr val="tx1"/>
              </a:buClr>
              <a:defRPr/>
            </a:pPr>
            <a:r>
              <a:rPr lang="en-US" sz="800" dirty="0">
                <a:latin typeface="AvenirNext LT Pro Regular" panose="020B0503020202020204" pitchFamily="34" charset="77"/>
              </a:rPr>
              <a:t>Youth Services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Fatherhood Initiative</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Literacy Program</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Out-of-School Youth Program</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Runaway and Homeless Youth Center</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Summer Youth Employment Program</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Young Adult Internship Program </a:t>
            </a:r>
          </a:p>
          <a:p>
            <a:pPr lvl="1">
              <a:defRPr/>
            </a:pPr>
            <a:endParaRPr lang="en-US" sz="800" dirty="0">
              <a:latin typeface="AvenirNext LT Pro Regular" panose="020B0503020202020204" pitchFamily="34" charset="77"/>
              <a:ea typeface="ＭＳ Ｐゴシック"/>
            </a:endParaRPr>
          </a:p>
        </p:txBody>
      </p:sp>
      <p:sp>
        <p:nvSpPr>
          <p:cNvPr id="7" name="Title 3">
            <a:extLst>
              <a:ext uri="{FF2B5EF4-FFF2-40B4-BE49-F238E27FC236}">
                <a16:creationId xmlns:a16="http://schemas.microsoft.com/office/drawing/2014/main" id="{D015B8F0-F323-7E84-6E75-062B3B6D128C}"/>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8B4E70D0-3098-BB9A-83AD-058C33CDCD89}"/>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22" name="Title 3">
            <a:extLst>
              <a:ext uri="{FF2B5EF4-FFF2-40B4-BE49-F238E27FC236}">
                <a16:creationId xmlns:a16="http://schemas.microsoft.com/office/drawing/2014/main" id="{C770A155-A4CB-3698-D85D-EB87021936DC}"/>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100+ Layers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23" name="Title 1">
            <a:extLst>
              <a:ext uri="{FF2B5EF4-FFF2-40B4-BE49-F238E27FC236}">
                <a16:creationId xmlns:a16="http://schemas.microsoft.com/office/drawing/2014/main" id="{344FF25B-FCC0-6736-16CC-9997D60D55E8}"/>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24" name="Picture 23">
            <a:extLst>
              <a:ext uri="{FF2B5EF4-FFF2-40B4-BE49-F238E27FC236}">
                <a16:creationId xmlns:a16="http://schemas.microsoft.com/office/drawing/2014/main" id="{0E6C1565-78B9-A474-84F0-5F4B8FB5CE08}"/>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205636084"/>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3">
            <a:extLst>
              <a:ext uri="{FF2B5EF4-FFF2-40B4-BE49-F238E27FC236}">
                <a16:creationId xmlns:a16="http://schemas.microsoft.com/office/drawing/2014/main" id="{B628FC57-607C-9745-B337-B2456DF29F6C}"/>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32" name="Rectangle 31">
            <a:extLst>
              <a:ext uri="{FF2B5EF4-FFF2-40B4-BE49-F238E27FC236}">
                <a16:creationId xmlns:a16="http://schemas.microsoft.com/office/drawing/2014/main" id="{5F942AF7-B3C3-411F-A293-B3B4980253B6}"/>
              </a:ext>
            </a:extLst>
          </p:cNvPr>
          <p:cNvSpPr/>
          <p:nvPr/>
        </p:nvSpPr>
        <p:spPr>
          <a:xfrm>
            <a:off x="-16934" y="1284672"/>
            <a:ext cx="5589059" cy="5232202"/>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ea typeface="ＭＳ Ｐゴシック"/>
            </a:endParaRPr>
          </a:p>
          <a:p>
            <a:pPr marL="515937" indent="-342900">
              <a:lnSpc>
                <a:spcPct val="150000"/>
              </a:lnSpc>
              <a:spcBef>
                <a:spcPts val="200"/>
              </a:spcBef>
              <a:spcAft>
                <a:spcPts val="400"/>
              </a:spcAft>
              <a:buClr>
                <a:schemeClr val="tx1"/>
              </a:buClr>
              <a:buFont typeface="Arial" panose="020B0604020202020204" pitchFamily="34" charset="0"/>
              <a:buChar char="•"/>
              <a:defRPr/>
            </a:pPr>
            <a:r>
              <a:rPr lang="en-US" sz="2400" dirty="0"/>
              <a:t>Didn’t load from OTI website in Chrome</a:t>
            </a:r>
          </a:p>
          <a:p>
            <a:pPr marL="515937" indent="-342900">
              <a:lnSpc>
                <a:spcPct val="150000"/>
              </a:lnSpc>
              <a:spcBef>
                <a:spcPts val="200"/>
              </a:spcBef>
              <a:spcAft>
                <a:spcPts val="400"/>
              </a:spcAft>
              <a:buClr>
                <a:schemeClr val="tx1"/>
              </a:buClr>
              <a:buFont typeface="Arial" panose="020B0604020202020204" pitchFamily="34" charset="0"/>
              <a:buChar char="•"/>
              <a:defRPr/>
            </a:pPr>
            <a:r>
              <a:rPr lang="en-US" sz="2400" dirty="0"/>
              <a:t>Building &amp; Property Info not updated since 2019</a:t>
            </a:r>
          </a:p>
          <a:p>
            <a:pPr marL="515937" indent="-342900">
              <a:lnSpc>
                <a:spcPct val="150000"/>
              </a:lnSpc>
              <a:spcBef>
                <a:spcPts val="200"/>
              </a:spcBef>
              <a:spcAft>
                <a:spcPts val="400"/>
              </a:spcAft>
              <a:buClr>
                <a:schemeClr val="tx1"/>
              </a:buClr>
              <a:buFont typeface="Arial" panose="020B0604020202020204" pitchFamily="34" charset="0"/>
              <a:buChar char="•"/>
              <a:defRPr/>
            </a:pPr>
            <a:r>
              <a:rPr lang="en-US" sz="2400" dirty="0"/>
              <a:t>Aerial Imagery not updated since 2018</a:t>
            </a:r>
          </a:p>
          <a:p>
            <a:pPr marL="515937" indent="-342900">
              <a:lnSpc>
                <a:spcPct val="150000"/>
              </a:lnSpc>
              <a:spcBef>
                <a:spcPts val="200"/>
              </a:spcBef>
              <a:spcAft>
                <a:spcPts val="400"/>
              </a:spcAft>
              <a:buClr>
                <a:schemeClr val="tx1"/>
              </a:buClr>
              <a:buFont typeface="Arial" panose="020B0604020202020204" pitchFamily="34" charset="0"/>
              <a:buChar char="•"/>
              <a:defRPr/>
            </a:pPr>
            <a:r>
              <a:rPr lang="en-US" sz="2400" dirty="0"/>
              <a:t>Metadata and blog not updated</a:t>
            </a:r>
          </a:p>
          <a:p>
            <a:pPr marL="515937" indent="-342900">
              <a:lnSpc>
                <a:spcPct val="150000"/>
              </a:lnSpc>
              <a:spcBef>
                <a:spcPts val="200"/>
              </a:spcBef>
              <a:spcAft>
                <a:spcPts val="400"/>
              </a:spcAft>
              <a:buClr>
                <a:schemeClr val="tx1"/>
              </a:buClr>
              <a:buFont typeface="Arial" panose="020B0604020202020204" pitchFamily="34" charset="0"/>
              <a:buChar char="•"/>
              <a:defRPr/>
            </a:pPr>
            <a:r>
              <a:rPr lang="en-US" sz="2400" dirty="0"/>
              <a:t>Cannot view data in table form</a:t>
            </a:r>
          </a:p>
          <a:p>
            <a:pPr marL="515937" indent="-342900">
              <a:lnSpc>
                <a:spcPct val="150000"/>
              </a:lnSpc>
              <a:spcBef>
                <a:spcPts val="200"/>
              </a:spcBef>
              <a:spcAft>
                <a:spcPts val="400"/>
              </a:spcAft>
              <a:buClr>
                <a:schemeClr val="tx1"/>
              </a:buClr>
              <a:buFont typeface="Arial" panose="020B0604020202020204" pitchFamily="34" charset="0"/>
              <a:buChar char="•"/>
              <a:defRPr/>
            </a:pPr>
            <a:r>
              <a:rPr lang="en-US" sz="2400" dirty="0"/>
              <a:t>Cannot download data</a:t>
            </a:r>
            <a:endParaRPr lang="en-US" sz="2400" dirty="0">
              <a:ea typeface="ＭＳ Ｐゴシック"/>
            </a:endParaRPr>
          </a:p>
          <a:p>
            <a:pPr lvl="1">
              <a:defRPr/>
            </a:pPr>
            <a:endParaRPr lang="en-US" sz="800" dirty="0">
              <a:ea typeface="ＭＳ Ｐゴシック"/>
            </a:endParaRPr>
          </a:p>
        </p:txBody>
      </p:sp>
      <p:sp>
        <p:nvSpPr>
          <p:cNvPr id="4" name="TextBox 3">
            <a:extLst>
              <a:ext uri="{FF2B5EF4-FFF2-40B4-BE49-F238E27FC236}">
                <a16:creationId xmlns:a16="http://schemas.microsoft.com/office/drawing/2014/main" id="{93E4C1A5-AAF0-44BE-9672-86383558220B}"/>
              </a:ext>
            </a:extLst>
          </p:cNvPr>
          <p:cNvSpPr txBox="1"/>
          <p:nvPr/>
        </p:nvSpPr>
        <p:spPr>
          <a:xfrm>
            <a:off x="-1162878" y="6177085"/>
            <a:ext cx="914400"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pic>
        <p:nvPicPr>
          <p:cNvPr id="3" name="Picture 2">
            <a:extLst>
              <a:ext uri="{FF2B5EF4-FFF2-40B4-BE49-F238E27FC236}">
                <a16:creationId xmlns:a16="http://schemas.microsoft.com/office/drawing/2014/main" id="{ACC3C39F-EEEE-425F-8823-850105E13882}"/>
              </a:ext>
            </a:extLst>
          </p:cNvPr>
          <p:cNvPicPr>
            <a:picLocks noChangeAspect="1"/>
          </p:cNvPicPr>
          <p:nvPr/>
        </p:nvPicPr>
        <p:blipFill>
          <a:blip r:embed="rId3"/>
          <a:stretch>
            <a:fillRect/>
          </a:stretch>
        </p:blipFill>
        <p:spPr>
          <a:xfrm>
            <a:off x="5791200" y="1915829"/>
            <a:ext cx="6184900" cy="3522946"/>
          </a:xfrm>
          <a:prstGeom prst="rect">
            <a:avLst/>
          </a:prstGeom>
        </p:spPr>
      </p:pic>
      <p:sp>
        <p:nvSpPr>
          <p:cNvPr id="2" name="Title 1">
            <a:extLst>
              <a:ext uri="{FF2B5EF4-FFF2-40B4-BE49-F238E27FC236}">
                <a16:creationId xmlns:a16="http://schemas.microsoft.com/office/drawing/2014/main" id="{C2C9B1FB-BE83-1225-47B7-A9A342E79AFA}"/>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5" name="Title 3">
            <a:extLst>
              <a:ext uri="{FF2B5EF4-FFF2-40B4-BE49-F238E27FC236}">
                <a16:creationId xmlns:a16="http://schemas.microsoft.com/office/drawing/2014/main" id="{31B1E44E-7DB4-5EA2-D2A1-D4D873B558D0}"/>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6" name="Title 1">
            <a:extLst>
              <a:ext uri="{FF2B5EF4-FFF2-40B4-BE49-F238E27FC236}">
                <a16:creationId xmlns:a16="http://schemas.microsoft.com/office/drawing/2014/main" id="{CEC3152E-5B89-AC2C-5D0E-D20A9164EAA9}"/>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7" name="Picture 6">
            <a:extLst>
              <a:ext uri="{FF2B5EF4-FFF2-40B4-BE49-F238E27FC236}">
                <a16:creationId xmlns:a16="http://schemas.microsoft.com/office/drawing/2014/main" id="{4EF9DF99-28F6-A966-68A9-0293986425B9}"/>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2757363205"/>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C4D8CE-683B-B3BD-4EC3-D0097A46A558}"/>
              </a:ext>
            </a:extLst>
          </p:cNvPr>
          <p:cNvSpPr>
            <a:spLocks noGrp="1"/>
          </p:cNvSpPr>
          <p:nvPr>
            <p:ph sz="half" idx="2"/>
          </p:nvPr>
        </p:nvSpPr>
        <p:spPr/>
        <p:txBody>
          <a:bodyPr>
            <a:noAutofit/>
          </a:bodyPr>
          <a:lstStyle/>
          <a:p>
            <a:r>
              <a:rPr lang="en-US" sz="2800" dirty="0"/>
              <a:t>Maybe map portals like </a:t>
            </a:r>
            <a:r>
              <a:rPr lang="en-US" sz="2800" dirty="0" err="1"/>
              <a:t>CityMap</a:t>
            </a:r>
            <a:r>
              <a:rPr lang="en-US" sz="2800" dirty="0"/>
              <a:t> aren’t the best design choice</a:t>
            </a:r>
          </a:p>
          <a:p>
            <a:r>
              <a:rPr lang="en-US" sz="2800" dirty="0"/>
              <a:t>Showcase apps (aka ‘kitchen sink apps’) begin to lose favor</a:t>
            </a:r>
          </a:p>
          <a:p>
            <a:r>
              <a:rPr lang="en-US" sz="2800" b="0" i="0" dirty="0">
                <a:solidFill>
                  <a:srgbClr val="333333"/>
                </a:solidFill>
                <a:effectLst/>
              </a:rPr>
              <a:t>Hick’s Law: the time required to reach a decision will increase logarithmically with the number of choices available.</a:t>
            </a:r>
          </a:p>
          <a:p>
            <a:r>
              <a:rPr lang="en-US" sz="2800" dirty="0">
                <a:solidFill>
                  <a:srgbClr val="333333"/>
                </a:solidFill>
              </a:rPr>
              <a:t>Focus on single purpose map apps, like Food Help and Vaccine Finder</a:t>
            </a:r>
          </a:p>
          <a:p>
            <a:endParaRPr lang="en-US" sz="2800" dirty="0">
              <a:solidFill>
                <a:srgbClr val="333333"/>
              </a:solidFill>
            </a:endParaRPr>
          </a:p>
          <a:p>
            <a:r>
              <a:rPr lang="en-US" sz="2800" dirty="0">
                <a:solidFill>
                  <a:srgbClr val="333333"/>
                </a:solidFill>
              </a:rPr>
              <a:t>…but – people still like </a:t>
            </a:r>
            <a:r>
              <a:rPr lang="en-US" sz="2800" dirty="0" err="1">
                <a:solidFill>
                  <a:srgbClr val="333333"/>
                </a:solidFill>
              </a:rPr>
              <a:t>CityMap</a:t>
            </a:r>
            <a:r>
              <a:rPr lang="en-US" sz="2800" dirty="0">
                <a:solidFill>
                  <a:srgbClr val="333333"/>
                </a:solidFill>
              </a:rPr>
              <a:t>!</a:t>
            </a:r>
          </a:p>
        </p:txBody>
      </p:sp>
      <p:sp>
        <p:nvSpPr>
          <p:cNvPr id="7" name="Title 3">
            <a:extLst>
              <a:ext uri="{FF2B5EF4-FFF2-40B4-BE49-F238E27FC236}">
                <a16:creationId xmlns:a16="http://schemas.microsoft.com/office/drawing/2014/main" id="{07380AFF-4304-967E-98CE-1DE2AC5E2397}"/>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CCDFE52C-6406-229D-3252-9759F4576B38}"/>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9" name="Title 3">
            <a:extLst>
              <a:ext uri="{FF2B5EF4-FFF2-40B4-BE49-F238E27FC236}">
                <a16:creationId xmlns:a16="http://schemas.microsoft.com/office/drawing/2014/main" id="{9F51E151-6758-3557-FA1A-0461794F9553}"/>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Design Challenge</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0" name="Title 1">
            <a:extLst>
              <a:ext uri="{FF2B5EF4-FFF2-40B4-BE49-F238E27FC236}">
                <a16:creationId xmlns:a16="http://schemas.microsoft.com/office/drawing/2014/main" id="{66FBC08B-CB53-28EF-3077-0A859E2FD92C}"/>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1" name="Picture 10">
            <a:extLst>
              <a:ext uri="{FF2B5EF4-FFF2-40B4-BE49-F238E27FC236}">
                <a16:creationId xmlns:a16="http://schemas.microsoft.com/office/drawing/2014/main" id="{34593142-7433-290A-1731-4358D5D631F5}"/>
              </a:ext>
            </a:extLst>
          </p:cNvPr>
          <p:cNvPicPr>
            <a:picLocks noChangeAspect="1"/>
          </p:cNvPicPr>
          <p:nvPr/>
        </p:nvPicPr>
        <p:blipFill rotWithShape="1">
          <a:blip r:embed="rId2"/>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2621491492"/>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ECD20-0128-BAEC-5DE4-0E8E75D6A412}"/>
              </a:ext>
            </a:extLst>
          </p:cNvPr>
          <p:cNvSpPr>
            <a:spLocks noGrp="1"/>
          </p:cNvSpPr>
          <p:nvPr>
            <p:ph idx="1"/>
          </p:nvPr>
        </p:nvSpPr>
        <p:spPr>
          <a:xfrm>
            <a:off x="247651" y="1544451"/>
            <a:ext cx="8220074" cy="4948424"/>
          </a:xfrm>
        </p:spPr>
        <p:txBody>
          <a:bodyPr>
            <a:normAutofit fontScale="70000" lnSpcReduction="20000"/>
          </a:bodyPr>
          <a:lstStyle/>
          <a:p>
            <a:pPr marL="172720" indent="0">
              <a:lnSpc>
                <a:spcPct val="150000"/>
              </a:lnSpc>
              <a:spcBef>
                <a:spcPts val="200"/>
              </a:spcBef>
              <a:spcAft>
                <a:spcPts val="400"/>
              </a:spcAft>
              <a:buClr>
                <a:schemeClr val="tx1"/>
              </a:buClr>
              <a:buNone/>
              <a:defRPr/>
            </a:pPr>
            <a:r>
              <a:rPr lang="en-US" sz="3200" dirty="0"/>
              <a:t>Two-year project to re-platform GIS at OTI</a:t>
            </a:r>
          </a:p>
          <a:p>
            <a:pPr marL="972820" lvl="1" indent="-342900">
              <a:lnSpc>
                <a:spcPct val="150000"/>
              </a:lnSpc>
              <a:spcBef>
                <a:spcPts val="200"/>
              </a:spcBef>
              <a:spcAft>
                <a:spcPts val="400"/>
              </a:spcAft>
              <a:buClr>
                <a:schemeClr val="tx1"/>
              </a:buClr>
              <a:buFont typeface="Arial" panose="020B0604020202020204" pitchFamily="34" charset="0"/>
              <a:buChar char="•"/>
              <a:defRPr/>
            </a:pPr>
            <a:r>
              <a:rPr lang="en-US" sz="2800" dirty="0"/>
              <a:t>Retire end of life infrastructure</a:t>
            </a:r>
          </a:p>
          <a:p>
            <a:pPr marL="972820" lvl="1" indent="-342900">
              <a:lnSpc>
                <a:spcPct val="150000"/>
              </a:lnSpc>
              <a:spcBef>
                <a:spcPts val="200"/>
              </a:spcBef>
              <a:spcAft>
                <a:spcPts val="400"/>
              </a:spcAft>
              <a:buClr>
                <a:schemeClr val="tx1"/>
              </a:buClr>
              <a:buFont typeface="Arial" panose="020B0604020202020204" pitchFamily="34" charset="0"/>
              <a:buChar char="•"/>
              <a:defRPr/>
            </a:pPr>
            <a:r>
              <a:rPr lang="en-US" sz="2800" dirty="0"/>
              <a:t>Migrate geospatial data and apps to Esri and Azure</a:t>
            </a:r>
          </a:p>
          <a:p>
            <a:pPr marL="972820" lvl="1" indent="-342900">
              <a:lnSpc>
                <a:spcPct val="150000"/>
              </a:lnSpc>
              <a:spcBef>
                <a:spcPts val="200"/>
              </a:spcBef>
              <a:spcAft>
                <a:spcPts val="400"/>
              </a:spcAft>
              <a:buClr>
                <a:schemeClr val="tx1"/>
              </a:buClr>
              <a:buFont typeface="Arial" panose="020B0604020202020204" pitchFamily="34" charset="0"/>
              <a:buChar char="•"/>
              <a:defRPr/>
            </a:pPr>
            <a:r>
              <a:rPr lang="en-US" sz="2800" dirty="0"/>
              <a:t>Follow a “</a:t>
            </a:r>
            <a:r>
              <a:rPr lang="en-US" sz="2800" dirty="0">
                <a:ea typeface="ＭＳ Ｐゴシック"/>
              </a:rPr>
              <a:t>SaaS/Cloud-first</a:t>
            </a:r>
            <a:r>
              <a:rPr lang="en-US" sz="2800" dirty="0"/>
              <a:t>” design to reduce on-prem footprints</a:t>
            </a:r>
          </a:p>
          <a:p>
            <a:pPr marL="972820" lvl="1" indent="-342900">
              <a:lnSpc>
                <a:spcPct val="150000"/>
              </a:lnSpc>
              <a:spcBef>
                <a:spcPts val="200"/>
              </a:spcBef>
              <a:spcAft>
                <a:spcPts val="400"/>
              </a:spcAft>
              <a:buClr>
                <a:schemeClr val="tx1"/>
              </a:buClr>
              <a:buFont typeface="Arial" panose="020B0604020202020204" pitchFamily="34" charset="0"/>
              <a:buChar char="•"/>
              <a:defRPr/>
            </a:pPr>
            <a:r>
              <a:rPr lang="en-US" sz="2800" dirty="0"/>
              <a:t>Deliver </a:t>
            </a:r>
            <a:r>
              <a:rPr lang="en-US" sz="2800" dirty="0">
                <a:ea typeface="ＭＳ Ｐゴシック"/>
              </a:rPr>
              <a:t>shared geospatial services (basemaps, locators, imagery, 3D)</a:t>
            </a:r>
          </a:p>
          <a:p>
            <a:pPr marL="972820" lvl="1" indent="-342900">
              <a:lnSpc>
                <a:spcPct val="150000"/>
              </a:lnSpc>
              <a:spcBef>
                <a:spcPts val="200"/>
              </a:spcBef>
              <a:spcAft>
                <a:spcPts val="400"/>
              </a:spcAft>
              <a:buClr>
                <a:schemeClr val="tx1"/>
              </a:buClr>
              <a:buFont typeface="Arial" panose="020B0604020202020204" pitchFamily="34" charset="0"/>
              <a:buChar char="•"/>
              <a:defRPr/>
            </a:pPr>
            <a:r>
              <a:rPr lang="en-US" sz="2800" dirty="0">
                <a:ea typeface="ＭＳ Ｐゴシック"/>
              </a:rPr>
              <a:t>Facilitate sharing between City Departments</a:t>
            </a:r>
            <a:endParaRPr lang="en-US" sz="900" dirty="0">
              <a:ea typeface="ＭＳ Ｐゴシック"/>
            </a:endParaRPr>
          </a:p>
          <a:p>
            <a:pPr marL="972820" lvl="1" indent="-342900">
              <a:lnSpc>
                <a:spcPct val="150000"/>
              </a:lnSpc>
              <a:spcBef>
                <a:spcPts val="200"/>
              </a:spcBef>
              <a:spcAft>
                <a:spcPts val="400"/>
              </a:spcAft>
              <a:buClr>
                <a:schemeClr val="tx1"/>
              </a:buClr>
              <a:buFont typeface="Arial" panose="020B0604020202020204" pitchFamily="34" charset="0"/>
              <a:buChar char="•"/>
              <a:defRPr/>
            </a:pPr>
            <a:r>
              <a:rPr lang="en-US" sz="2800" dirty="0"/>
              <a:t>Rapidly </a:t>
            </a:r>
            <a:r>
              <a:rPr lang="en-US" sz="2800" dirty="0">
                <a:ea typeface="ＭＳ Ｐゴシック"/>
              </a:rPr>
              <a:t>deploy apps (configurable, Commercial of the Shelf (COTS)-first and custom when needed)</a:t>
            </a:r>
          </a:p>
          <a:p>
            <a:endParaRPr lang="en-US" dirty="0"/>
          </a:p>
        </p:txBody>
      </p:sp>
      <p:grpSp>
        <p:nvGrpSpPr>
          <p:cNvPr id="4" name="Group 3">
            <a:extLst>
              <a:ext uri="{FF2B5EF4-FFF2-40B4-BE49-F238E27FC236}">
                <a16:creationId xmlns:a16="http://schemas.microsoft.com/office/drawing/2014/main" id="{03985E97-EF98-477B-2861-AFBD2FA2FBA1}"/>
              </a:ext>
            </a:extLst>
          </p:cNvPr>
          <p:cNvGrpSpPr/>
          <p:nvPr/>
        </p:nvGrpSpPr>
        <p:grpSpPr>
          <a:xfrm>
            <a:off x="8794418" y="1825625"/>
            <a:ext cx="2971056" cy="3791214"/>
            <a:chOff x="8904558" y="1774056"/>
            <a:chExt cx="2971056" cy="3791214"/>
          </a:xfrm>
        </p:grpSpPr>
        <p:sp>
          <p:nvSpPr>
            <p:cNvPr id="5" name="Rectangle 4">
              <a:extLst>
                <a:ext uri="{FF2B5EF4-FFF2-40B4-BE49-F238E27FC236}">
                  <a16:creationId xmlns:a16="http://schemas.microsoft.com/office/drawing/2014/main" id="{8AA52E6F-C2F2-64E2-1815-334F26B72923}"/>
                </a:ext>
              </a:extLst>
            </p:cNvPr>
            <p:cNvSpPr/>
            <p:nvPr/>
          </p:nvSpPr>
          <p:spPr>
            <a:xfrm>
              <a:off x="8904558" y="3163676"/>
              <a:ext cx="1850485" cy="823623"/>
            </a:xfrm>
            <a:prstGeom prst="rect">
              <a:avLst/>
            </a:prstGeom>
          </p:spPr>
          <p:txBody>
            <a:bodyPr wrap="square">
              <a:spAutoFit/>
            </a:bodyPr>
            <a:lstStyle/>
            <a:p>
              <a:pPr marL="0" marR="0" lvl="0" indent="0" algn="ctr" defTabSz="548640" rtl="0" eaLnBrk="1" fontAlgn="auto" latinLnBrk="0" hangingPunct="1">
                <a:lnSpc>
                  <a:spcPct val="100000"/>
                </a:lnSpc>
                <a:spcBef>
                  <a:spcPct val="20000"/>
                </a:spcBef>
                <a:spcAft>
                  <a:spcPts val="0"/>
                </a:spcAft>
                <a:buClrTx/>
                <a:buSzTx/>
                <a:buFontTx/>
                <a:buNone/>
                <a:tabLst/>
                <a:defRPr/>
              </a:pPr>
              <a:r>
                <a:rPr kumimoji="0" lang="en-US" sz="2160" b="0" i="0" u="none" strike="noStrike" kern="0" cap="none" spc="0" normalizeH="0" baseline="0" noProof="0" dirty="0">
                  <a:ln>
                    <a:noFill/>
                  </a:ln>
                  <a:solidFill>
                    <a:srgbClr val="00B9F2">
                      <a:lumMod val="60000"/>
                      <a:lumOff val="40000"/>
                    </a:srgbClr>
                  </a:solidFill>
                  <a:effectLst/>
                  <a:uLnTx/>
                  <a:uFillTx/>
                  <a:latin typeface="AvenirNext LT Pro Regular" panose="020B0503020202020204" pitchFamily="34" charset="0"/>
                  <a:ea typeface="ＭＳ Ｐゴシック"/>
                </a:rPr>
                <a:t>Retire End </a:t>
              </a:r>
            </a:p>
            <a:p>
              <a:pPr marL="0" marR="0" lvl="0" indent="0" algn="ctr" defTabSz="548640" rtl="0" eaLnBrk="1" fontAlgn="auto" latinLnBrk="0" hangingPunct="1">
                <a:lnSpc>
                  <a:spcPct val="100000"/>
                </a:lnSpc>
                <a:spcBef>
                  <a:spcPct val="20000"/>
                </a:spcBef>
                <a:spcAft>
                  <a:spcPts val="0"/>
                </a:spcAft>
                <a:buClrTx/>
                <a:buSzTx/>
                <a:buFontTx/>
                <a:buNone/>
                <a:tabLst/>
                <a:defRPr/>
              </a:pPr>
              <a:r>
                <a:rPr kumimoji="0" lang="en-US" sz="2160" b="0" i="0" u="none" strike="noStrike" kern="0" cap="none" spc="0" normalizeH="0" baseline="0" noProof="0" dirty="0">
                  <a:ln>
                    <a:noFill/>
                  </a:ln>
                  <a:solidFill>
                    <a:srgbClr val="00B9F2">
                      <a:lumMod val="60000"/>
                      <a:lumOff val="40000"/>
                    </a:srgbClr>
                  </a:solidFill>
                  <a:effectLst/>
                  <a:uLnTx/>
                  <a:uFillTx/>
                  <a:latin typeface="AvenirNext LT Pro Regular" panose="020B0503020202020204" pitchFamily="34" charset="0"/>
                  <a:ea typeface="ＭＳ Ｐゴシック"/>
                </a:rPr>
                <a:t>of Life Apps</a:t>
              </a:r>
            </a:p>
          </p:txBody>
        </p:sp>
        <p:sp>
          <p:nvSpPr>
            <p:cNvPr id="6" name="Oval 2">
              <a:extLst>
                <a:ext uri="{FF2B5EF4-FFF2-40B4-BE49-F238E27FC236}">
                  <a16:creationId xmlns:a16="http://schemas.microsoft.com/office/drawing/2014/main" id="{7F5F3395-631F-5C30-D367-DF65735BC2FC}"/>
                </a:ext>
              </a:extLst>
            </p:cNvPr>
            <p:cNvSpPr/>
            <p:nvPr/>
          </p:nvSpPr>
          <p:spPr bwMode="auto">
            <a:xfrm rot="419392">
              <a:off x="8925670" y="2864002"/>
              <a:ext cx="1755370" cy="1755370"/>
            </a:xfrm>
            <a:custGeom>
              <a:avLst/>
              <a:gdLst>
                <a:gd name="connsiteX0" fmla="*/ 977429 w 2045733"/>
                <a:gd name="connsiteY0" fmla="*/ 988622 h 1954858"/>
                <a:gd name="connsiteX1" fmla="*/ 977429 w 2045733"/>
                <a:gd name="connsiteY1" fmla="*/ 1954858 h 1954858"/>
                <a:gd name="connsiteX2" fmla="*/ 0 w 2045733"/>
                <a:gd name="connsiteY2" fmla="*/ 977429 h 1954858"/>
                <a:gd name="connsiteX3" fmla="*/ 977429 w 2045733"/>
                <a:gd name="connsiteY3" fmla="*/ 0 h 1954858"/>
                <a:gd name="connsiteX4" fmla="*/ 1954858 w 2045733"/>
                <a:gd name="connsiteY4" fmla="*/ 977429 h 1954858"/>
                <a:gd name="connsiteX5" fmla="*/ 2045733 w 2045733"/>
                <a:gd name="connsiteY5" fmla="*/ 1080062 h 1954858"/>
                <a:gd name="connsiteX0" fmla="*/ 938550 w 2045733"/>
                <a:gd name="connsiteY0" fmla="*/ 1908637 h 1954858"/>
                <a:gd name="connsiteX1" fmla="*/ 977429 w 2045733"/>
                <a:gd name="connsiteY1" fmla="*/ 1954858 h 1954858"/>
                <a:gd name="connsiteX2" fmla="*/ 0 w 2045733"/>
                <a:gd name="connsiteY2" fmla="*/ 977429 h 1954858"/>
                <a:gd name="connsiteX3" fmla="*/ 977429 w 2045733"/>
                <a:gd name="connsiteY3" fmla="*/ 0 h 1954858"/>
                <a:gd name="connsiteX4" fmla="*/ 1954858 w 2045733"/>
                <a:gd name="connsiteY4" fmla="*/ 977429 h 1954858"/>
                <a:gd name="connsiteX5" fmla="*/ 2045733 w 2045733"/>
                <a:gd name="connsiteY5" fmla="*/ 1080062 h 1954858"/>
                <a:gd name="connsiteX0" fmla="*/ 938550 w 1954858"/>
                <a:gd name="connsiteY0" fmla="*/ 1908637 h 1954858"/>
                <a:gd name="connsiteX1" fmla="*/ 977429 w 1954858"/>
                <a:gd name="connsiteY1" fmla="*/ 1954858 h 1954858"/>
                <a:gd name="connsiteX2" fmla="*/ 0 w 1954858"/>
                <a:gd name="connsiteY2" fmla="*/ 977429 h 1954858"/>
                <a:gd name="connsiteX3" fmla="*/ 977429 w 1954858"/>
                <a:gd name="connsiteY3" fmla="*/ 0 h 1954858"/>
                <a:gd name="connsiteX4" fmla="*/ 1954858 w 1954858"/>
                <a:gd name="connsiteY4" fmla="*/ 977429 h 1954858"/>
                <a:gd name="connsiteX5" fmla="*/ 1942054 w 1954858"/>
                <a:gd name="connsiteY5" fmla="*/ 989356 h 1954858"/>
                <a:gd name="connsiteX0" fmla="*/ 1003349 w 1954858"/>
                <a:gd name="connsiteY0" fmla="*/ 1986385 h 1986385"/>
                <a:gd name="connsiteX1" fmla="*/ 977429 w 1954858"/>
                <a:gd name="connsiteY1" fmla="*/ 1954858 h 1986385"/>
                <a:gd name="connsiteX2" fmla="*/ 0 w 1954858"/>
                <a:gd name="connsiteY2" fmla="*/ 977429 h 1986385"/>
                <a:gd name="connsiteX3" fmla="*/ 977429 w 1954858"/>
                <a:gd name="connsiteY3" fmla="*/ 0 h 1986385"/>
                <a:gd name="connsiteX4" fmla="*/ 1954858 w 1954858"/>
                <a:gd name="connsiteY4" fmla="*/ 977429 h 1986385"/>
                <a:gd name="connsiteX5" fmla="*/ 1942054 w 1954858"/>
                <a:gd name="connsiteY5" fmla="*/ 989356 h 1986385"/>
                <a:gd name="connsiteX0" fmla="*/ 1003349 w 1954858"/>
                <a:gd name="connsiteY0" fmla="*/ 1986385 h 1986385"/>
                <a:gd name="connsiteX1" fmla="*/ 977429 w 1954858"/>
                <a:gd name="connsiteY1" fmla="*/ 1954858 h 1986385"/>
                <a:gd name="connsiteX2" fmla="*/ 0 w 1954858"/>
                <a:gd name="connsiteY2" fmla="*/ 977429 h 1986385"/>
                <a:gd name="connsiteX3" fmla="*/ 977429 w 1954858"/>
                <a:gd name="connsiteY3" fmla="*/ 0 h 1986385"/>
                <a:gd name="connsiteX4" fmla="*/ 1954858 w 1954858"/>
                <a:gd name="connsiteY4" fmla="*/ 977429 h 1986385"/>
                <a:gd name="connsiteX5" fmla="*/ 1949034 w 1954858"/>
                <a:gd name="connsiteY5" fmla="*/ 961435 h 1986385"/>
                <a:gd name="connsiteX0" fmla="*/ 1003349 w 1954858"/>
                <a:gd name="connsiteY0" fmla="*/ 1986385 h 1986385"/>
                <a:gd name="connsiteX1" fmla="*/ 977429 w 1954858"/>
                <a:gd name="connsiteY1" fmla="*/ 1954858 h 1986385"/>
                <a:gd name="connsiteX2" fmla="*/ 0 w 1954858"/>
                <a:gd name="connsiteY2" fmla="*/ 977429 h 1986385"/>
                <a:gd name="connsiteX3" fmla="*/ 977429 w 1954858"/>
                <a:gd name="connsiteY3" fmla="*/ 0 h 1986385"/>
                <a:gd name="connsiteX4" fmla="*/ 1954858 w 1954858"/>
                <a:gd name="connsiteY4" fmla="*/ 977429 h 1986385"/>
                <a:gd name="connsiteX5" fmla="*/ 1949034 w 1954858"/>
                <a:gd name="connsiteY5" fmla="*/ 961435 h 1986385"/>
                <a:gd name="connsiteX0" fmla="*/ 968449 w 1954858"/>
                <a:gd name="connsiteY0" fmla="*/ 1937524 h 1954858"/>
                <a:gd name="connsiteX1" fmla="*/ 977429 w 1954858"/>
                <a:gd name="connsiteY1" fmla="*/ 1954858 h 1954858"/>
                <a:gd name="connsiteX2" fmla="*/ 0 w 1954858"/>
                <a:gd name="connsiteY2" fmla="*/ 977429 h 1954858"/>
                <a:gd name="connsiteX3" fmla="*/ 977429 w 1954858"/>
                <a:gd name="connsiteY3" fmla="*/ 0 h 1954858"/>
                <a:gd name="connsiteX4" fmla="*/ 1954858 w 1954858"/>
                <a:gd name="connsiteY4" fmla="*/ 977429 h 1954858"/>
                <a:gd name="connsiteX5" fmla="*/ 1949034 w 1954858"/>
                <a:gd name="connsiteY5" fmla="*/ 961435 h 195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4858" h="1954858">
                  <a:moveTo>
                    <a:pt x="968449" y="1937524"/>
                  </a:moveTo>
                  <a:lnTo>
                    <a:pt x="977429" y="1954858"/>
                  </a:lnTo>
                  <a:cubicBezTo>
                    <a:pt x="437610" y="1954858"/>
                    <a:pt x="0" y="1517248"/>
                    <a:pt x="0" y="977429"/>
                  </a:cubicBezTo>
                  <a:cubicBezTo>
                    <a:pt x="0" y="437610"/>
                    <a:pt x="437610" y="0"/>
                    <a:pt x="977429" y="0"/>
                  </a:cubicBezTo>
                  <a:cubicBezTo>
                    <a:pt x="1517248" y="0"/>
                    <a:pt x="1954858" y="437610"/>
                    <a:pt x="1954858" y="977429"/>
                  </a:cubicBezTo>
                  <a:cubicBezTo>
                    <a:pt x="1954670" y="981160"/>
                    <a:pt x="1948524" y="970967"/>
                    <a:pt x="1949034" y="961435"/>
                  </a:cubicBezTo>
                </a:path>
              </a:pathLst>
            </a:custGeom>
            <a:noFill/>
            <a:ln w="22225">
              <a:solidFill>
                <a:schemeClr val="accent4">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54864" tIns="27432" rIns="54864" bIns="27432" numCol="1" rtlCol="0" anchor="ctr" anchorCtr="0" compatLnSpc="1">
              <a:prstTxWarp prst="textNoShape">
                <a:avLst/>
              </a:prstTxWarp>
            </a:bodyPr>
            <a:lstStyle/>
            <a:p>
              <a:pPr marL="0" marR="0" lvl="0" indent="0" algn="ctr" defTabSz="548640" rtl="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venirNext LT Pro Regular" panose="020B0503020202020204" pitchFamily="34" charset="0"/>
                <a:ea typeface="ＭＳ Ｐゴシック" pitchFamily="16" charset="-128"/>
                <a:cs typeface="ＭＳ Ｐゴシック" pitchFamily="-97" charset="-128"/>
              </a:endParaRPr>
            </a:p>
          </p:txBody>
        </p:sp>
        <p:sp>
          <p:nvSpPr>
            <p:cNvPr id="7" name="Rectangle 6">
              <a:extLst>
                <a:ext uri="{FF2B5EF4-FFF2-40B4-BE49-F238E27FC236}">
                  <a16:creationId xmlns:a16="http://schemas.microsoft.com/office/drawing/2014/main" id="{DD5F79F7-3651-F2FE-CE5F-B53FBF7EF096}"/>
                </a:ext>
              </a:extLst>
            </p:cNvPr>
            <p:cNvSpPr/>
            <p:nvPr/>
          </p:nvSpPr>
          <p:spPr>
            <a:xfrm>
              <a:off x="10069960" y="2084568"/>
              <a:ext cx="1707000" cy="1222514"/>
            </a:xfrm>
            <a:prstGeom prst="rect">
              <a:avLst/>
            </a:prstGeom>
          </p:spPr>
          <p:txBody>
            <a:bodyPr wrap="square">
              <a:spAutoFit/>
            </a:bodyPr>
            <a:lstStyle/>
            <a:p>
              <a:pPr marL="0" marR="0" lvl="0" indent="0" algn="ctr" defTabSz="548640" rtl="0" eaLnBrk="1" fontAlgn="auto" latinLnBrk="0" hangingPunct="1">
                <a:lnSpc>
                  <a:spcPct val="100000"/>
                </a:lnSpc>
                <a:spcBef>
                  <a:spcPct val="20000"/>
                </a:spcBef>
                <a:spcAft>
                  <a:spcPts val="0"/>
                </a:spcAft>
                <a:buClrTx/>
                <a:buSzTx/>
                <a:buFontTx/>
                <a:buNone/>
                <a:tabLst/>
                <a:defRPr/>
              </a:pPr>
              <a:r>
                <a:rPr kumimoji="0" lang="en-US" sz="2160" b="0" i="0" u="none" strike="noStrike" kern="0" cap="none" spc="0" normalizeH="0" baseline="0" noProof="0" dirty="0">
                  <a:ln>
                    <a:noFill/>
                  </a:ln>
                  <a:solidFill>
                    <a:srgbClr val="AAD04B">
                      <a:lumMod val="60000"/>
                      <a:lumOff val="40000"/>
                    </a:srgbClr>
                  </a:solidFill>
                  <a:effectLst/>
                  <a:uLnTx/>
                  <a:uFillTx/>
                  <a:latin typeface="AvenirNext LT Pro Regular" panose="020B0503020202020204" pitchFamily="34" charset="0"/>
                  <a:ea typeface="ＭＳ Ｐゴシック"/>
                </a:rPr>
                <a:t>Reduce   </a:t>
              </a:r>
            </a:p>
            <a:p>
              <a:pPr marL="0" marR="0" lvl="0" indent="0" algn="ctr" defTabSz="548640" rtl="0" eaLnBrk="1" fontAlgn="auto" latinLnBrk="0" hangingPunct="1">
                <a:lnSpc>
                  <a:spcPct val="100000"/>
                </a:lnSpc>
                <a:spcBef>
                  <a:spcPct val="20000"/>
                </a:spcBef>
                <a:spcAft>
                  <a:spcPts val="0"/>
                </a:spcAft>
                <a:buClrTx/>
                <a:buSzTx/>
                <a:buFontTx/>
                <a:buNone/>
                <a:tabLst/>
                <a:defRPr/>
              </a:pPr>
              <a:r>
                <a:rPr kumimoji="0" lang="en-US" sz="2160" b="0" i="0" u="none" strike="noStrike" kern="0" cap="none" spc="0" normalizeH="0" baseline="0" noProof="0" dirty="0">
                  <a:ln>
                    <a:noFill/>
                  </a:ln>
                  <a:solidFill>
                    <a:srgbClr val="AAD04B">
                      <a:lumMod val="60000"/>
                      <a:lumOff val="40000"/>
                    </a:srgbClr>
                  </a:solidFill>
                  <a:effectLst/>
                  <a:uLnTx/>
                  <a:uFillTx/>
                  <a:latin typeface="AvenirNext LT Pro Regular" panose="020B0503020202020204" pitchFamily="34" charset="0"/>
                  <a:ea typeface="ＭＳ Ｐゴシック"/>
                </a:rPr>
                <a:t>O &amp; M</a:t>
              </a:r>
            </a:p>
            <a:p>
              <a:pPr marL="0" marR="0" lvl="0" indent="0" algn="ctr" defTabSz="548640" rtl="0" eaLnBrk="1" fontAlgn="auto" latinLnBrk="0" hangingPunct="1">
                <a:lnSpc>
                  <a:spcPct val="100000"/>
                </a:lnSpc>
                <a:spcBef>
                  <a:spcPct val="20000"/>
                </a:spcBef>
                <a:spcAft>
                  <a:spcPts val="0"/>
                </a:spcAft>
                <a:buClrTx/>
                <a:buSzTx/>
                <a:buFontTx/>
                <a:buNone/>
                <a:tabLst/>
                <a:defRPr/>
              </a:pPr>
              <a:r>
                <a:rPr lang="en-US" sz="2160" kern="0" dirty="0">
                  <a:solidFill>
                    <a:srgbClr val="AAD04B">
                      <a:lumMod val="60000"/>
                      <a:lumOff val="40000"/>
                    </a:srgbClr>
                  </a:solidFill>
                  <a:latin typeface="AvenirNext LT Pro Regular" panose="020B0503020202020204" pitchFamily="34" charset="0"/>
                  <a:ea typeface="ＭＳ Ｐゴシック"/>
                </a:rPr>
                <a:t>Costs</a:t>
              </a:r>
              <a:endParaRPr kumimoji="0" lang="en-US" sz="2160" b="0" i="0" u="none" strike="noStrike" kern="0" cap="none" spc="0" normalizeH="0" baseline="0" noProof="0" dirty="0">
                <a:ln>
                  <a:noFill/>
                </a:ln>
                <a:solidFill>
                  <a:srgbClr val="AAD04B">
                    <a:lumMod val="60000"/>
                    <a:lumOff val="40000"/>
                  </a:srgbClr>
                </a:solidFill>
                <a:effectLst/>
                <a:uLnTx/>
                <a:uFillTx/>
                <a:latin typeface="AvenirNext LT Pro Regular" panose="020B0503020202020204" pitchFamily="34" charset="0"/>
                <a:ea typeface="ＭＳ Ｐゴシック"/>
              </a:endParaRPr>
            </a:p>
          </p:txBody>
        </p:sp>
        <p:sp>
          <p:nvSpPr>
            <p:cNvPr id="8" name="Oval 2">
              <a:extLst>
                <a:ext uri="{FF2B5EF4-FFF2-40B4-BE49-F238E27FC236}">
                  <a16:creationId xmlns:a16="http://schemas.microsoft.com/office/drawing/2014/main" id="{52E51097-959F-A116-7045-9D1945C53E97}"/>
                </a:ext>
              </a:extLst>
            </p:cNvPr>
            <p:cNvSpPr/>
            <p:nvPr/>
          </p:nvSpPr>
          <p:spPr bwMode="auto">
            <a:xfrm rot="5551229">
              <a:off x="9949406" y="1774056"/>
              <a:ext cx="1926208" cy="1926208"/>
            </a:xfrm>
            <a:custGeom>
              <a:avLst/>
              <a:gdLst>
                <a:gd name="connsiteX0" fmla="*/ 977429 w 2045733"/>
                <a:gd name="connsiteY0" fmla="*/ 988622 h 1954858"/>
                <a:gd name="connsiteX1" fmla="*/ 977429 w 2045733"/>
                <a:gd name="connsiteY1" fmla="*/ 1954858 h 1954858"/>
                <a:gd name="connsiteX2" fmla="*/ 0 w 2045733"/>
                <a:gd name="connsiteY2" fmla="*/ 977429 h 1954858"/>
                <a:gd name="connsiteX3" fmla="*/ 977429 w 2045733"/>
                <a:gd name="connsiteY3" fmla="*/ 0 h 1954858"/>
                <a:gd name="connsiteX4" fmla="*/ 1954858 w 2045733"/>
                <a:gd name="connsiteY4" fmla="*/ 977429 h 1954858"/>
                <a:gd name="connsiteX5" fmla="*/ 2045733 w 2045733"/>
                <a:gd name="connsiteY5" fmla="*/ 1080062 h 1954858"/>
                <a:gd name="connsiteX0" fmla="*/ 938550 w 2045733"/>
                <a:gd name="connsiteY0" fmla="*/ 1908637 h 1954858"/>
                <a:gd name="connsiteX1" fmla="*/ 977429 w 2045733"/>
                <a:gd name="connsiteY1" fmla="*/ 1954858 h 1954858"/>
                <a:gd name="connsiteX2" fmla="*/ 0 w 2045733"/>
                <a:gd name="connsiteY2" fmla="*/ 977429 h 1954858"/>
                <a:gd name="connsiteX3" fmla="*/ 977429 w 2045733"/>
                <a:gd name="connsiteY3" fmla="*/ 0 h 1954858"/>
                <a:gd name="connsiteX4" fmla="*/ 1954858 w 2045733"/>
                <a:gd name="connsiteY4" fmla="*/ 977429 h 1954858"/>
                <a:gd name="connsiteX5" fmla="*/ 2045733 w 2045733"/>
                <a:gd name="connsiteY5" fmla="*/ 1080062 h 1954858"/>
                <a:gd name="connsiteX0" fmla="*/ 938550 w 1954858"/>
                <a:gd name="connsiteY0" fmla="*/ 1908637 h 1954858"/>
                <a:gd name="connsiteX1" fmla="*/ 977429 w 1954858"/>
                <a:gd name="connsiteY1" fmla="*/ 1954858 h 1954858"/>
                <a:gd name="connsiteX2" fmla="*/ 0 w 1954858"/>
                <a:gd name="connsiteY2" fmla="*/ 977429 h 1954858"/>
                <a:gd name="connsiteX3" fmla="*/ 977429 w 1954858"/>
                <a:gd name="connsiteY3" fmla="*/ 0 h 1954858"/>
                <a:gd name="connsiteX4" fmla="*/ 1954858 w 1954858"/>
                <a:gd name="connsiteY4" fmla="*/ 977429 h 1954858"/>
                <a:gd name="connsiteX5" fmla="*/ 1942054 w 1954858"/>
                <a:gd name="connsiteY5" fmla="*/ 989356 h 1954858"/>
                <a:gd name="connsiteX0" fmla="*/ 1003349 w 1954858"/>
                <a:gd name="connsiteY0" fmla="*/ 1986385 h 1986385"/>
                <a:gd name="connsiteX1" fmla="*/ 977429 w 1954858"/>
                <a:gd name="connsiteY1" fmla="*/ 1954858 h 1986385"/>
                <a:gd name="connsiteX2" fmla="*/ 0 w 1954858"/>
                <a:gd name="connsiteY2" fmla="*/ 977429 h 1986385"/>
                <a:gd name="connsiteX3" fmla="*/ 977429 w 1954858"/>
                <a:gd name="connsiteY3" fmla="*/ 0 h 1986385"/>
                <a:gd name="connsiteX4" fmla="*/ 1954858 w 1954858"/>
                <a:gd name="connsiteY4" fmla="*/ 977429 h 1986385"/>
                <a:gd name="connsiteX5" fmla="*/ 1942054 w 1954858"/>
                <a:gd name="connsiteY5" fmla="*/ 989356 h 1986385"/>
                <a:gd name="connsiteX0" fmla="*/ 1003349 w 1954858"/>
                <a:gd name="connsiteY0" fmla="*/ 1986385 h 1986385"/>
                <a:gd name="connsiteX1" fmla="*/ 977429 w 1954858"/>
                <a:gd name="connsiteY1" fmla="*/ 1954858 h 1986385"/>
                <a:gd name="connsiteX2" fmla="*/ 0 w 1954858"/>
                <a:gd name="connsiteY2" fmla="*/ 977429 h 1986385"/>
                <a:gd name="connsiteX3" fmla="*/ 977429 w 1954858"/>
                <a:gd name="connsiteY3" fmla="*/ 0 h 1986385"/>
                <a:gd name="connsiteX4" fmla="*/ 1954858 w 1954858"/>
                <a:gd name="connsiteY4" fmla="*/ 977429 h 1986385"/>
                <a:gd name="connsiteX5" fmla="*/ 1949034 w 1954858"/>
                <a:gd name="connsiteY5" fmla="*/ 961435 h 1986385"/>
                <a:gd name="connsiteX0" fmla="*/ 1003349 w 1954858"/>
                <a:gd name="connsiteY0" fmla="*/ 1986385 h 1986385"/>
                <a:gd name="connsiteX1" fmla="*/ 977429 w 1954858"/>
                <a:gd name="connsiteY1" fmla="*/ 1954858 h 1986385"/>
                <a:gd name="connsiteX2" fmla="*/ 0 w 1954858"/>
                <a:gd name="connsiteY2" fmla="*/ 977429 h 1986385"/>
                <a:gd name="connsiteX3" fmla="*/ 977429 w 1954858"/>
                <a:gd name="connsiteY3" fmla="*/ 0 h 1986385"/>
                <a:gd name="connsiteX4" fmla="*/ 1954858 w 1954858"/>
                <a:gd name="connsiteY4" fmla="*/ 977429 h 1986385"/>
                <a:gd name="connsiteX5" fmla="*/ 1949034 w 1954858"/>
                <a:gd name="connsiteY5" fmla="*/ 961435 h 1986385"/>
                <a:gd name="connsiteX0" fmla="*/ 968449 w 1954858"/>
                <a:gd name="connsiteY0" fmla="*/ 1937524 h 1954858"/>
                <a:gd name="connsiteX1" fmla="*/ 977429 w 1954858"/>
                <a:gd name="connsiteY1" fmla="*/ 1954858 h 1954858"/>
                <a:gd name="connsiteX2" fmla="*/ 0 w 1954858"/>
                <a:gd name="connsiteY2" fmla="*/ 977429 h 1954858"/>
                <a:gd name="connsiteX3" fmla="*/ 977429 w 1954858"/>
                <a:gd name="connsiteY3" fmla="*/ 0 h 1954858"/>
                <a:gd name="connsiteX4" fmla="*/ 1954858 w 1954858"/>
                <a:gd name="connsiteY4" fmla="*/ 977429 h 1954858"/>
                <a:gd name="connsiteX5" fmla="*/ 1949034 w 1954858"/>
                <a:gd name="connsiteY5" fmla="*/ 961435 h 195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4858" h="1954858">
                  <a:moveTo>
                    <a:pt x="968449" y="1937524"/>
                  </a:moveTo>
                  <a:lnTo>
                    <a:pt x="977429" y="1954858"/>
                  </a:lnTo>
                  <a:cubicBezTo>
                    <a:pt x="437610" y="1954858"/>
                    <a:pt x="0" y="1517248"/>
                    <a:pt x="0" y="977429"/>
                  </a:cubicBezTo>
                  <a:cubicBezTo>
                    <a:pt x="0" y="437610"/>
                    <a:pt x="437610" y="0"/>
                    <a:pt x="977429" y="0"/>
                  </a:cubicBezTo>
                  <a:cubicBezTo>
                    <a:pt x="1517248" y="0"/>
                    <a:pt x="1954858" y="437610"/>
                    <a:pt x="1954858" y="977429"/>
                  </a:cubicBezTo>
                  <a:cubicBezTo>
                    <a:pt x="1954670" y="981160"/>
                    <a:pt x="1948524" y="970967"/>
                    <a:pt x="1949034" y="961435"/>
                  </a:cubicBezTo>
                </a:path>
              </a:pathLst>
            </a:custGeom>
            <a:noFill/>
            <a:ln w="22225">
              <a:solidFill>
                <a:schemeClr val="accent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54864" tIns="27432" rIns="54864" bIns="27432" numCol="1" rtlCol="0" anchor="ctr" anchorCtr="0" compatLnSpc="1">
              <a:prstTxWarp prst="textNoShape">
                <a:avLst/>
              </a:prstTxWarp>
            </a:bodyPr>
            <a:lstStyle/>
            <a:p>
              <a:pPr marL="0" marR="0" lvl="0" indent="0" algn="ctr" defTabSz="548640" rtl="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venirNext LT Pro Regular" panose="020B0503020202020204" pitchFamily="34" charset="0"/>
                <a:ea typeface="ＭＳ Ｐゴシック" pitchFamily="16" charset="-128"/>
                <a:cs typeface="ＭＳ Ｐゴシック" pitchFamily="-97" charset="-128"/>
              </a:endParaRPr>
            </a:p>
          </p:txBody>
        </p:sp>
        <p:sp>
          <p:nvSpPr>
            <p:cNvPr id="9" name="Rectangle 8">
              <a:extLst>
                <a:ext uri="{FF2B5EF4-FFF2-40B4-BE49-F238E27FC236}">
                  <a16:creationId xmlns:a16="http://schemas.microsoft.com/office/drawing/2014/main" id="{DD8FDDAD-3540-95FF-9FF5-BD1065CD4BFA}"/>
                </a:ext>
              </a:extLst>
            </p:cNvPr>
            <p:cNvSpPr/>
            <p:nvPr/>
          </p:nvSpPr>
          <p:spPr>
            <a:xfrm>
              <a:off x="9829800" y="4314181"/>
              <a:ext cx="1735977" cy="1015663"/>
            </a:xfrm>
            <a:prstGeom prst="rect">
              <a:avLst/>
            </a:prstGeom>
          </p:spPr>
          <p:txBody>
            <a:bodyPr wrap="square" anchor="ctr">
              <a:spAutoFit/>
            </a:bodyPr>
            <a:lstStyle/>
            <a:p>
              <a:pPr marL="0" marR="0" lvl="0" indent="0" algn="ctr" defTabSz="548640" rtl="0" eaLnBrk="1" fontAlgn="auto" latinLnBrk="0" hangingPunct="1">
                <a:lnSpc>
                  <a:spcPct val="100000"/>
                </a:lnSpc>
                <a:spcBef>
                  <a:spcPct val="20000"/>
                </a:spcBef>
                <a:spcAft>
                  <a:spcPts val="0"/>
                </a:spcAft>
                <a:buClrTx/>
                <a:buSzTx/>
                <a:buFontTx/>
                <a:buNone/>
                <a:tabLst/>
                <a:defRPr/>
              </a:pPr>
              <a:r>
                <a:rPr lang="en-US" sz="2000" kern="0" dirty="0">
                  <a:solidFill>
                    <a:srgbClr val="F89927">
                      <a:lumMod val="60000"/>
                      <a:lumOff val="40000"/>
                    </a:srgbClr>
                  </a:solidFill>
                  <a:latin typeface="AvenirNext LT Pro Regular" panose="020B0503020202020204" pitchFamily="34" charset="0"/>
                  <a:ea typeface="ＭＳ Ｐゴシック"/>
                </a:rPr>
                <a:t>Empower OTI</a:t>
              </a:r>
              <a:br>
                <a:rPr lang="en-US" sz="2000" kern="0" dirty="0">
                  <a:solidFill>
                    <a:srgbClr val="F89927">
                      <a:lumMod val="60000"/>
                      <a:lumOff val="40000"/>
                    </a:srgbClr>
                  </a:solidFill>
                  <a:latin typeface="AvenirNext LT Pro Regular" panose="020B0503020202020204" pitchFamily="34" charset="0"/>
                  <a:ea typeface="ＭＳ Ｐゴシック"/>
                </a:rPr>
              </a:br>
              <a:r>
                <a:rPr lang="en-US" sz="2000" kern="0" dirty="0">
                  <a:solidFill>
                    <a:srgbClr val="F89927">
                      <a:lumMod val="60000"/>
                      <a:lumOff val="40000"/>
                    </a:srgbClr>
                  </a:solidFill>
                  <a:latin typeface="AvenirNext LT Pro Regular" panose="020B0503020202020204" pitchFamily="34" charset="0"/>
                  <a:ea typeface="ＭＳ Ｐゴシック"/>
                </a:rPr>
                <a:t>Staff</a:t>
              </a:r>
              <a:endParaRPr kumimoji="0" lang="en-US" sz="2000" b="0" i="0" u="none" strike="noStrike" kern="0" cap="none" spc="0" normalizeH="0" baseline="0" noProof="0" dirty="0">
                <a:ln>
                  <a:noFill/>
                </a:ln>
                <a:solidFill>
                  <a:srgbClr val="F89927">
                    <a:lumMod val="60000"/>
                    <a:lumOff val="40000"/>
                  </a:srgbClr>
                </a:solidFill>
                <a:effectLst/>
                <a:uLnTx/>
                <a:uFillTx/>
                <a:latin typeface="AvenirNext LT Pro Regular" panose="020B0503020202020204" pitchFamily="34" charset="0"/>
                <a:ea typeface="ＭＳ Ｐゴシック"/>
              </a:endParaRPr>
            </a:p>
          </p:txBody>
        </p:sp>
        <p:sp>
          <p:nvSpPr>
            <p:cNvPr id="10" name="Oval 9">
              <a:extLst>
                <a:ext uri="{FF2B5EF4-FFF2-40B4-BE49-F238E27FC236}">
                  <a16:creationId xmlns:a16="http://schemas.microsoft.com/office/drawing/2014/main" id="{06CB9C7B-BA5C-1EC1-681F-67C9372B2D91}"/>
                </a:ext>
              </a:extLst>
            </p:cNvPr>
            <p:cNvSpPr/>
            <p:nvPr/>
          </p:nvSpPr>
          <p:spPr bwMode="auto">
            <a:xfrm>
              <a:off x="9877070" y="3941625"/>
              <a:ext cx="1623645" cy="1623645"/>
            </a:xfrm>
            <a:prstGeom prst="ellipse">
              <a:avLst/>
            </a:prstGeom>
            <a:noFill/>
            <a:ln w="22225">
              <a:solidFill>
                <a:schemeClr val="accent3">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54864" tIns="27432" rIns="54864" bIns="27432" numCol="1" rtlCol="0" anchor="ctr" anchorCtr="0" compatLnSpc="1">
              <a:prstTxWarp prst="textNoShape">
                <a:avLst/>
              </a:prstTxWarp>
            </a:bodyPr>
            <a:lstStyle/>
            <a:p>
              <a:pPr marL="0" marR="0" lvl="0" indent="0" algn="ctr" defTabSz="548640" rtl="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venirNext LT Pro Regular" panose="020B0503020202020204" pitchFamily="34" charset="0"/>
                <a:ea typeface="ＭＳ Ｐゴシック" pitchFamily="16" charset="-128"/>
                <a:cs typeface="ＭＳ Ｐゴシック" pitchFamily="-97" charset="-128"/>
              </a:endParaRPr>
            </a:p>
          </p:txBody>
        </p:sp>
      </p:grpSp>
      <p:sp>
        <p:nvSpPr>
          <p:cNvPr id="11" name="Title 3">
            <a:extLst>
              <a:ext uri="{FF2B5EF4-FFF2-40B4-BE49-F238E27FC236}">
                <a16:creationId xmlns:a16="http://schemas.microsoft.com/office/drawing/2014/main" id="{9E856C58-2591-F89F-9593-3A90CE0399DE}"/>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2" name="Title 1">
            <a:extLst>
              <a:ext uri="{FF2B5EF4-FFF2-40B4-BE49-F238E27FC236}">
                <a16:creationId xmlns:a16="http://schemas.microsoft.com/office/drawing/2014/main" id="{6C445DC9-3E35-4BBC-D7A9-D4606D0D4427}"/>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13" name="Title 3">
            <a:extLst>
              <a:ext uri="{FF2B5EF4-FFF2-40B4-BE49-F238E27FC236}">
                <a16:creationId xmlns:a16="http://schemas.microsoft.com/office/drawing/2014/main" id="{501014AE-0B8B-98A5-1BE5-E7BF91604749}"/>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NextGen GIS Project 2021</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4" name="Title 1">
            <a:extLst>
              <a:ext uri="{FF2B5EF4-FFF2-40B4-BE49-F238E27FC236}">
                <a16:creationId xmlns:a16="http://schemas.microsoft.com/office/drawing/2014/main" id="{0A405D6B-14AE-EBF5-F923-C910944A17DB}"/>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5" name="Picture 14">
            <a:extLst>
              <a:ext uri="{FF2B5EF4-FFF2-40B4-BE49-F238E27FC236}">
                <a16:creationId xmlns:a16="http://schemas.microsoft.com/office/drawing/2014/main" id="{1A42BE80-1E9D-3B1F-76DC-DAE66482AE30}"/>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3110742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1"/>
          <p:cNvSpPr txBox="1"/>
          <p:nvPr/>
        </p:nvSpPr>
        <p:spPr>
          <a:xfrm>
            <a:off x="244725" y="862525"/>
            <a:ext cx="4746300" cy="3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4000" b="1" dirty="0">
                <a:solidFill>
                  <a:srgbClr val="FFFFFF"/>
                </a:solidFill>
                <a:latin typeface="Atkinson Hyperlegible"/>
                <a:ea typeface="Atkinson Hyperlegible"/>
                <a:cs typeface="Atkinson Hyperlegible"/>
                <a:sym typeface="Atkinson Hyperlegible"/>
              </a:rPr>
              <a:t>The Many Lives of NYC’s </a:t>
            </a:r>
            <a:r>
              <a:rPr lang="en-US" sz="4000" b="1" dirty="0" err="1">
                <a:solidFill>
                  <a:srgbClr val="FFFFFF"/>
                </a:solidFill>
                <a:latin typeface="Atkinson Hyperlegible"/>
                <a:ea typeface="Atkinson Hyperlegible"/>
                <a:cs typeface="Atkinson Hyperlegible"/>
                <a:sym typeface="Atkinson Hyperlegible"/>
              </a:rPr>
              <a:t>CityMap</a:t>
            </a:r>
            <a:endParaRPr lang="en-US" sz="4000" b="1" dirty="0">
              <a:solidFill>
                <a:srgbClr val="FFFFFF"/>
              </a:solidFill>
              <a:latin typeface="Atkinson Hyperlegible"/>
              <a:ea typeface="Atkinson Hyperlegible"/>
              <a:cs typeface="Atkinson Hyperlegible"/>
              <a:sym typeface="Atkinson Hyperlegible"/>
            </a:endParaRPr>
          </a:p>
          <a:p>
            <a:pPr marL="0" lvl="0" indent="0" algn="l" rtl="0">
              <a:lnSpc>
                <a:spcPct val="100000"/>
              </a:lnSpc>
              <a:spcBef>
                <a:spcPts val="0"/>
              </a:spcBef>
              <a:spcAft>
                <a:spcPts val="0"/>
              </a:spcAft>
              <a:buClr>
                <a:schemeClr val="dk1"/>
              </a:buClr>
              <a:buSzPts val="1100"/>
              <a:buFont typeface="Arial"/>
              <a:buNone/>
            </a:pPr>
            <a:r>
              <a:rPr lang="en-US" sz="2000" b="1" dirty="0">
                <a:solidFill>
                  <a:srgbClr val="FFFFFF"/>
                </a:solidFill>
                <a:latin typeface="Atkinson Hyperlegible"/>
                <a:ea typeface="Atkinson Hyperlegible"/>
                <a:cs typeface="Atkinson Hyperlegible"/>
                <a:sym typeface="Atkinson Hyperlegible"/>
              </a:rPr>
              <a:t>Past, Present and Possible Future</a:t>
            </a:r>
            <a:endParaRPr sz="2000" b="1" dirty="0">
              <a:solidFill>
                <a:srgbClr val="FFFFFF"/>
              </a:solidFill>
              <a:latin typeface="Atkinson Hyperlegible"/>
              <a:ea typeface="Atkinson Hyperlegible"/>
              <a:cs typeface="Atkinson Hyperlegible"/>
              <a:sym typeface="Atkinson Hyperlegible"/>
            </a:endParaRPr>
          </a:p>
        </p:txBody>
      </p:sp>
      <p:sp>
        <p:nvSpPr>
          <p:cNvPr id="80" name="Google Shape;80;p11"/>
          <p:cNvSpPr txBox="1"/>
          <p:nvPr/>
        </p:nvSpPr>
        <p:spPr>
          <a:xfrm>
            <a:off x="244725" y="308425"/>
            <a:ext cx="4746300" cy="55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US" sz="1600" dirty="0">
                <a:solidFill>
                  <a:srgbClr val="43FBD8"/>
                </a:solidFill>
                <a:latin typeface="Roboto Medium"/>
                <a:ea typeface="Roboto Medium"/>
                <a:cs typeface="Roboto Medium"/>
                <a:sym typeface="Roboto Medium"/>
              </a:rPr>
              <a:t>Thursday, March 21 at 10:00 AM</a:t>
            </a:r>
            <a:endParaRPr sz="1600" dirty="0">
              <a:solidFill>
                <a:srgbClr val="43FBD8"/>
              </a:solidFill>
              <a:highlight>
                <a:srgbClr val="180B5B"/>
              </a:highlight>
              <a:latin typeface="Roboto Medium"/>
              <a:ea typeface="Roboto Medium"/>
              <a:cs typeface="Roboto Medium"/>
              <a:sym typeface="Roboto Medium"/>
            </a:endParaRPr>
          </a:p>
        </p:txBody>
      </p:sp>
      <p:sp>
        <p:nvSpPr>
          <p:cNvPr id="81" name="Google Shape;81;p11"/>
          <p:cNvSpPr txBox="1"/>
          <p:nvPr/>
        </p:nvSpPr>
        <p:spPr>
          <a:xfrm>
            <a:off x="244725" y="4340450"/>
            <a:ext cx="4826700" cy="1310400"/>
          </a:xfrm>
          <a:prstGeom prst="rect">
            <a:avLst/>
          </a:prstGeom>
          <a:noFill/>
          <a:ln>
            <a:noFill/>
          </a:ln>
        </p:spPr>
        <p:txBody>
          <a:bodyPr spcFirstLastPara="1" wrap="square" lIns="91425" tIns="91425" rIns="91425" bIns="91425" anchor="t" anchorCtr="0">
            <a:noAutofit/>
          </a:bodyPr>
          <a:lstStyle/>
          <a:p>
            <a:pPr marL="0" lvl="0" indent="0" algn="l" rtl="0">
              <a:lnSpc>
                <a:spcPct val="112500"/>
              </a:lnSpc>
              <a:spcBef>
                <a:spcPts val="0"/>
              </a:spcBef>
              <a:spcAft>
                <a:spcPts val="0"/>
              </a:spcAft>
              <a:buNone/>
            </a:pPr>
            <a:r>
              <a:rPr lang="en-US" sz="2400" b="1" dirty="0">
                <a:solidFill>
                  <a:schemeClr val="lt1"/>
                </a:solidFill>
                <a:latin typeface="Atkinson Hyperlegible"/>
                <a:ea typeface="Atkinson Hyperlegible"/>
                <a:cs typeface="Atkinson Hyperlegible"/>
                <a:sym typeface="Atkinson Hyperlegible"/>
              </a:rPr>
              <a:t>Presented by:</a:t>
            </a:r>
            <a:r>
              <a:rPr lang="en-US" sz="2400" dirty="0">
                <a:solidFill>
                  <a:schemeClr val="lt1"/>
                </a:solidFill>
                <a:latin typeface="Atkinson Hyperlegible"/>
                <a:ea typeface="Atkinson Hyperlegible"/>
                <a:cs typeface="Atkinson Hyperlegible"/>
                <a:sym typeface="Atkinson Hyperlegible"/>
              </a:rPr>
              <a:t>  Tim Calabrese</a:t>
            </a:r>
            <a:endParaRPr sz="2400" dirty="0">
              <a:solidFill>
                <a:schemeClr val="lt1"/>
              </a:solidFill>
              <a:latin typeface="Atkinson Hyperlegible"/>
              <a:ea typeface="Atkinson Hyperlegible"/>
              <a:cs typeface="Atkinson Hyperlegible"/>
              <a:sym typeface="Atkinson Hyperlegible"/>
            </a:endParaRPr>
          </a:p>
        </p:txBody>
      </p:sp>
      <p:sp>
        <p:nvSpPr>
          <p:cNvPr id="82" name="Google Shape;82;p11"/>
          <p:cNvSpPr txBox="1"/>
          <p:nvPr/>
        </p:nvSpPr>
        <p:spPr>
          <a:xfrm>
            <a:off x="244725" y="6013375"/>
            <a:ext cx="4746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500"/>
              </a:spcAft>
              <a:buClr>
                <a:schemeClr val="dk1"/>
              </a:buClr>
              <a:buSzPts val="1100"/>
              <a:buFont typeface="Arial"/>
              <a:buNone/>
            </a:pPr>
            <a:r>
              <a:rPr lang="en-US" sz="1600">
                <a:solidFill>
                  <a:schemeClr val="lt1"/>
                </a:solidFill>
                <a:latin typeface="Roboto Medium"/>
                <a:ea typeface="Roboto Medium"/>
                <a:cs typeface="Roboto Medium"/>
                <a:sym typeface="Roboto Medium"/>
              </a:rPr>
              <a:t>Visit </a:t>
            </a:r>
            <a:r>
              <a:rPr lang="en-US" sz="1600" u="sng">
                <a:solidFill>
                  <a:srgbClr val="43FBD8"/>
                </a:solidFill>
                <a:latin typeface="Roboto Medium"/>
                <a:ea typeface="Roboto Medium"/>
                <a:cs typeface="Roboto Medium"/>
                <a:sym typeface="Roboto Medium"/>
                <a:hlinkClick r:id="rId3">
                  <a:extLst>
                    <a:ext uri="{A12FA001-AC4F-418D-AE19-62706E023703}">
                      <ahyp:hlinkClr xmlns:ahyp="http://schemas.microsoft.com/office/drawing/2018/hyperlinkcolor" val="tx"/>
                    </a:ext>
                  </a:extLst>
                </a:hlinkClick>
              </a:rPr>
              <a:t>open-data.nyc</a:t>
            </a:r>
            <a:r>
              <a:rPr lang="en-US" sz="1600">
                <a:solidFill>
                  <a:schemeClr val="lt1"/>
                </a:solidFill>
                <a:latin typeface="Roboto Medium"/>
                <a:ea typeface="Roboto Medium"/>
                <a:cs typeface="Roboto Medium"/>
                <a:sym typeface="Roboto Medium"/>
              </a:rPr>
              <a:t> to view the full program.</a:t>
            </a:r>
            <a:endParaRPr sz="1600">
              <a:solidFill>
                <a:schemeClr val="lt1"/>
              </a:solidFill>
              <a:latin typeface="Roboto Medium"/>
              <a:ea typeface="Roboto Medium"/>
              <a:cs typeface="Roboto Medium"/>
              <a:sym typeface="Roboto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ight Arrow 27">
            <a:extLst>
              <a:ext uri="{FF2B5EF4-FFF2-40B4-BE49-F238E27FC236}">
                <a16:creationId xmlns:a16="http://schemas.microsoft.com/office/drawing/2014/main" id="{F139B83F-C087-4374-9BAE-87E54C9E95D1}"/>
              </a:ext>
            </a:extLst>
          </p:cNvPr>
          <p:cNvSpPr/>
          <p:nvPr/>
        </p:nvSpPr>
        <p:spPr bwMode="auto">
          <a:xfrm rot="3745735" flipH="1">
            <a:off x="4123849" y="6178322"/>
            <a:ext cx="5285465" cy="1512444"/>
          </a:xfrm>
          <a:custGeom>
            <a:avLst/>
            <a:gdLst>
              <a:gd name="connsiteX0" fmla="*/ 0 w 10499574"/>
              <a:gd name="connsiteY0" fmla="*/ 579331 h 2317325"/>
              <a:gd name="connsiteX1" fmla="*/ 9340912 w 10499574"/>
              <a:gd name="connsiteY1" fmla="*/ 579331 h 2317325"/>
              <a:gd name="connsiteX2" fmla="*/ 9340912 w 10499574"/>
              <a:gd name="connsiteY2" fmla="*/ 0 h 2317325"/>
              <a:gd name="connsiteX3" fmla="*/ 10499574 w 10499574"/>
              <a:gd name="connsiteY3" fmla="*/ 1158663 h 2317325"/>
              <a:gd name="connsiteX4" fmla="*/ 9340912 w 10499574"/>
              <a:gd name="connsiteY4" fmla="*/ 2317325 h 2317325"/>
              <a:gd name="connsiteX5" fmla="*/ 9340912 w 10499574"/>
              <a:gd name="connsiteY5" fmla="*/ 1737994 h 2317325"/>
              <a:gd name="connsiteX6" fmla="*/ 0 w 10499574"/>
              <a:gd name="connsiteY6" fmla="*/ 1737994 h 2317325"/>
              <a:gd name="connsiteX7" fmla="*/ 0 w 10499574"/>
              <a:gd name="connsiteY7" fmla="*/ 579331 h 2317325"/>
              <a:gd name="connsiteX0" fmla="*/ 0 w 10499574"/>
              <a:gd name="connsiteY0" fmla="*/ 579331 h 2317325"/>
              <a:gd name="connsiteX1" fmla="*/ 8810854 w 10499574"/>
              <a:gd name="connsiteY1" fmla="*/ 584981 h 2317325"/>
              <a:gd name="connsiteX2" fmla="*/ 9340912 w 10499574"/>
              <a:gd name="connsiteY2" fmla="*/ 0 h 2317325"/>
              <a:gd name="connsiteX3" fmla="*/ 10499574 w 10499574"/>
              <a:gd name="connsiteY3" fmla="*/ 1158663 h 2317325"/>
              <a:gd name="connsiteX4" fmla="*/ 9340912 w 10499574"/>
              <a:gd name="connsiteY4" fmla="*/ 2317325 h 2317325"/>
              <a:gd name="connsiteX5" fmla="*/ 9340912 w 10499574"/>
              <a:gd name="connsiteY5" fmla="*/ 1737994 h 2317325"/>
              <a:gd name="connsiteX6" fmla="*/ 0 w 10499574"/>
              <a:gd name="connsiteY6" fmla="*/ 1737994 h 2317325"/>
              <a:gd name="connsiteX7" fmla="*/ 0 w 10499574"/>
              <a:gd name="connsiteY7" fmla="*/ 579331 h 2317325"/>
              <a:gd name="connsiteX0" fmla="*/ 0 w 10499574"/>
              <a:gd name="connsiteY0" fmla="*/ 439489 h 2177483"/>
              <a:gd name="connsiteX1" fmla="*/ 8810854 w 10499574"/>
              <a:gd name="connsiteY1" fmla="*/ 445139 h 2177483"/>
              <a:gd name="connsiteX2" fmla="*/ 8590360 w 10499574"/>
              <a:gd name="connsiteY2" fmla="*/ 0 h 2177483"/>
              <a:gd name="connsiteX3" fmla="*/ 10499574 w 10499574"/>
              <a:gd name="connsiteY3" fmla="*/ 1018821 h 2177483"/>
              <a:gd name="connsiteX4" fmla="*/ 9340912 w 10499574"/>
              <a:gd name="connsiteY4" fmla="*/ 2177483 h 2177483"/>
              <a:gd name="connsiteX5" fmla="*/ 9340912 w 10499574"/>
              <a:gd name="connsiteY5" fmla="*/ 1598152 h 2177483"/>
              <a:gd name="connsiteX6" fmla="*/ 0 w 10499574"/>
              <a:gd name="connsiteY6" fmla="*/ 1598152 h 2177483"/>
              <a:gd name="connsiteX7" fmla="*/ 0 w 10499574"/>
              <a:gd name="connsiteY7" fmla="*/ 439489 h 2177483"/>
              <a:gd name="connsiteX0" fmla="*/ 0 w 10499574"/>
              <a:gd name="connsiteY0" fmla="*/ 439489 h 2177483"/>
              <a:gd name="connsiteX1" fmla="*/ 8810854 w 10499574"/>
              <a:gd name="connsiteY1" fmla="*/ 445139 h 2177483"/>
              <a:gd name="connsiteX2" fmla="*/ 8590360 w 10499574"/>
              <a:gd name="connsiteY2" fmla="*/ 0 h 2177483"/>
              <a:gd name="connsiteX3" fmla="*/ 10499574 w 10499574"/>
              <a:gd name="connsiteY3" fmla="*/ 1018821 h 2177483"/>
              <a:gd name="connsiteX4" fmla="*/ 9340912 w 10499574"/>
              <a:gd name="connsiteY4" fmla="*/ 2177483 h 2177483"/>
              <a:gd name="connsiteX5" fmla="*/ 9386823 w 10499574"/>
              <a:gd name="connsiteY5" fmla="*/ 1609956 h 2177483"/>
              <a:gd name="connsiteX6" fmla="*/ 0 w 10499574"/>
              <a:gd name="connsiteY6" fmla="*/ 1598152 h 2177483"/>
              <a:gd name="connsiteX7" fmla="*/ 0 w 10499574"/>
              <a:gd name="connsiteY7" fmla="*/ 439489 h 2177483"/>
              <a:gd name="connsiteX0" fmla="*/ 0 w 10499574"/>
              <a:gd name="connsiteY0" fmla="*/ 439489 h 2079888"/>
              <a:gd name="connsiteX1" fmla="*/ 8810854 w 10499574"/>
              <a:gd name="connsiteY1" fmla="*/ 445139 h 2079888"/>
              <a:gd name="connsiteX2" fmla="*/ 8590360 w 10499574"/>
              <a:gd name="connsiteY2" fmla="*/ 0 h 2079888"/>
              <a:gd name="connsiteX3" fmla="*/ 10499574 w 10499574"/>
              <a:gd name="connsiteY3" fmla="*/ 1018821 h 2079888"/>
              <a:gd name="connsiteX4" fmla="*/ 9618072 w 10499574"/>
              <a:gd name="connsiteY4" fmla="*/ 2079888 h 2079888"/>
              <a:gd name="connsiteX5" fmla="*/ 9386823 w 10499574"/>
              <a:gd name="connsiteY5" fmla="*/ 1609956 h 2079888"/>
              <a:gd name="connsiteX6" fmla="*/ 0 w 10499574"/>
              <a:gd name="connsiteY6" fmla="*/ 1598152 h 2079888"/>
              <a:gd name="connsiteX7" fmla="*/ 0 w 10499574"/>
              <a:gd name="connsiteY7" fmla="*/ 439489 h 2079888"/>
              <a:gd name="connsiteX0" fmla="*/ 0 w 10499574"/>
              <a:gd name="connsiteY0" fmla="*/ 439489 h 2179052"/>
              <a:gd name="connsiteX1" fmla="*/ 8810854 w 10499574"/>
              <a:gd name="connsiteY1" fmla="*/ 445139 h 2179052"/>
              <a:gd name="connsiteX2" fmla="*/ 8590360 w 10499574"/>
              <a:gd name="connsiteY2" fmla="*/ 0 h 2179052"/>
              <a:gd name="connsiteX3" fmla="*/ 10499574 w 10499574"/>
              <a:gd name="connsiteY3" fmla="*/ 1018821 h 2179052"/>
              <a:gd name="connsiteX4" fmla="*/ 9661097 w 10499574"/>
              <a:gd name="connsiteY4" fmla="*/ 2179052 h 2179052"/>
              <a:gd name="connsiteX5" fmla="*/ 9386823 w 10499574"/>
              <a:gd name="connsiteY5" fmla="*/ 1609956 h 2179052"/>
              <a:gd name="connsiteX6" fmla="*/ 0 w 10499574"/>
              <a:gd name="connsiteY6" fmla="*/ 1598152 h 2179052"/>
              <a:gd name="connsiteX7" fmla="*/ 0 w 10499574"/>
              <a:gd name="connsiteY7" fmla="*/ 439489 h 2179052"/>
              <a:gd name="connsiteX0" fmla="*/ 0 w 10499574"/>
              <a:gd name="connsiteY0" fmla="*/ 439489 h 2245386"/>
              <a:gd name="connsiteX1" fmla="*/ 8810854 w 10499574"/>
              <a:gd name="connsiteY1" fmla="*/ 445139 h 2245386"/>
              <a:gd name="connsiteX2" fmla="*/ 8590360 w 10499574"/>
              <a:gd name="connsiteY2" fmla="*/ 0 h 2245386"/>
              <a:gd name="connsiteX3" fmla="*/ 10499574 w 10499574"/>
              <a:gd name="connsiteY3" fmla="*/ 1018821 h 2245386"/>
              <a:gd name="connsiteX4" fmla="*/ 9661097 w 10499574"/>
              <a:gd name="connsiteY4" fmla="*/ 2179052 h 2245386"/>
              <a:gd name="connsiteX5" fmla="*/ 9386823 w 10499574"/>
              <a:gd name="connsiteY5" fmla="*/ 1609956 h 2245386"/>
              <a:gd name="connsiteX6" fmla="*/ 0 w 10499574"/>
              <a:gd name="connsiteY6" fmla="*/ 1598152 h 2245386"/>
              <a:gd name="connsiteX7" fmla="*/ 0 w 10499574"/>
              <a:gd name="connsiteY7" fmla="*/ 439489 h 2245386"/>
              <a:gd name="connsiteX0" fmla="*/ 0 w 10499574"/>
              <a:gd name="connsiteY0" fmla="*/ 439489 h 2398896"/>
              <a:gd name="connsiteX1" fmla="*/ 8810854 w 10499574"/>
              <a:gd name="connsiteY1" fmla="*/ 445139 h 2398896"/>
              <a:gd name="connsiteX2" fmla="*/ 8590360 w 10499574"/>
              <a:gd name="connsiteY2" fmla="*/ 0 h 2398896"/>
              <a:gd name="connsiteX3" fmla="*/ 10499574 w 10499574"/>
              <a:gd name="connsiteY3" fmla="*/ 1018821 h 2398896"/>
              <a:gd name="connsiteX4" fmla="*/ 9661097 w 10499574"/>
              <a:gd name="connsiteY4" fmla="*/ 2179052 h 2398896"/>
              <a:gd name="connsiteX5" fmla="*/ 9386823 w 10499574"/>
              <a:gd name="connsiteY5" fmla="*/ 1609956 h 2398896"/>
              <a:gd name="connsiteX6" fmla="*/ 0 w 10499574"/>
              <a:gd name="connsiteY6" fmla="*/ 1598152 h 2398896"/>
              <a:gd name="connsiteX7" fmla="*/ 0 w 10499574"/>
              <a:gd name="connsiteY7" fmla="*/ 439489 h 2398896"/>
              <a:gd name="connsiteX0" fmla="*/ 0 w 10499574"/>
              <a:gd name="connsiteY0" fmla="*/ 439489 h 2831732"/>
              <a:gd name="connsiteX1" fmla="*/ 8810854 w 10499574"/>
              <a:gd name="connsiteY1" fmla="*/ 445139 h 2831732"/>
              <a:gd name="connsiteX2" fmla="*/ 8590360 w 10499574"/>
              <a:gd name="connsiteY2" fmla="*/ 0 h 2831732"/>
              <a:gd name="connsiteX3" fmla="*/ 10499574 w 10499574"/>
              <a:gd name="connsiteY3" fmla="*/ 1018821 h 2831732"/>
              <a:gd name="connsiteX4" fmla="*/ 9661097 w 10499574"/>
              <a:gd name="connsiteY4" fmla="*/ 2179052 h 2831732"/>
              <a:gd name="connsiteX5" fmla="*/ 9386823 w 10499574"/>
              <a:gd name="connsiteY5" fmla="*/ 1609956 h 2831732"/>
              <a:gd name="connsiteX6" fmla="*/ 596710 w 10499574"/>
              <a:gd name="connsiteY6" fmla="*/ 2456385 h 2831732"/>
              <a:gd name="connsiteX7" fmla="*/ 0 w 10499574"/>
              <a:gd name="connsiteY7" fmla="*/ 439489 h 2831732"/>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912443"/>
              <a:gd name="connsiteX1" fmla="*/ 8810854 w 10499574"/>
              <a:gd name="connsiteY1" fmla="*/ 445139 h 2912443"/>
              <a:gd name="connsiteX2" fmla="*/ 8590360 w 10499574"/>
              <a:gd name="connsiteY2" fmla="*/ 0 h 2912443"/>
              <a:gd name="connsiteX3" fmla="*/ 10499574 w 10499574"/>
              <a:gd name="connsiteY3" fmla="*/ 1018821 h 2912443"/>
              <a:gd name="connsiteX4" fmla="*/ 9661097 w 10499574"/>
              <a:gd name="connsiteY4" fmla="*/ 2179052 h 2912443"/>
              <a:gd name="connsiteX5" fmla="*/ 9386823 w 10499574"/>
              <a:gd name="connsiteY5" fmla="*/ 1609956 h 2912443"/>
              <a:gd name="connsiteX6" fmla="*/ 1018952 w 10499574"/>
              <a:gd name="connsiteY6" fmla="*/ 2755839 h 2912443"/>
              <a:gd name="connsiteX7" fmla="*/ 0 w 10499574"/>
              <a:gd name="connsiteY7" fmla="*/ 439489 h 2912443"/>
              <a:gd name="connsiteX0" fmla="*/ 0 w 10499574"/>
              <a:gd name="connsiteY0" fmla="*/ 439489 h 2912443"/>
              <a:gd name="connsiteX1" fmla="*/ 8834596 w 10499574"/>
              <a:gd name="connsiteY1" fmla="*/ 505084 h 2912443"/>
              <a:gd name="connsiteX2" fmla="*/ 8590360 w 10499574"/>
              <a:gd name="connsiteY2" fmla="*/ 0 h 2912443"/>
              <a:gd name="connsiteX3" fmla="*/ 10499574 w 10499574"/>
              <a:gd name="connsiteY3" fmla="*/ 1018821 h 2912443"/>
              <a:gd name="connsiteX4" fmla="*/ 9661097 w 10499574"/>
              <a:gd name="connsiteY4" fmla="*/ 2179052 h 2912443"/>
              <a:gd name="connsiteX5" fmla="*/ 9386823 w 10499574"/>
              <a:gd name="connsiteY5" fmla="*/ 1609956 h 2912443"/>
              <a:gd name="connsiteX6" fmla="*/ 1018952 w 10499574"/>
              <a:gd name="connsiteY6" fmla="*/ 2755839 h 2912443"/>
              <a:gd name="connsiteX7" fmla="*/ 0 w 10499574"/>
              <a:gd name="connsiteY7" fmla="*/ 439489 h 2912443"/>
              <a:gd name="connsiteX0" fmla="*/ 0 w 10378630"/>
              <a:gd name="connsiteY0" fmla="*/ 439489 h 2912443"/>
              <a:gd name="connsiteX1" fmla="*/ 8834596 w 10378630"/>
              <a:gd name="connsiteY1" fmla="*/ 505084 h 2912443"/>
              <a:gd name="connsiteX2" fmla="*/ 8590360 w 10378630"/>
              <a:gd name="connsiteY2" fmla="*/ 0 h 2912443"/>
              <a:gd name="connsiteX3" fmla="*/ 10378630 w 10378630"/>
              <a:gd name="connsiteY3" fmla="*/ 708737 h 2912443"/>
              <a:gd name="connsiteX4" fmla="*/ 9661097 w 10378630"/>
              <a:gd name="connsiteY4" fmla="*/ 2179052 h 2912443"/>
              <a:gd name="connsiteX5" fmla="*/ 9386823 w 10378630"/>
              <a:gd name="connsiteY5" fmla="*/ 1609956 h 2912443"/>
              <a:gd name="connsiteX6" fmla="*/ 1018952 w 10378630"/>
              <a:gd name="connsiteY6" fmla="*/ 2755839 h 2912443"/>
              <a:gd name="connsiteX7" fmla="*/ 0 w 10378630"/>
              <a:gd name="connsiteY7" fmla="*/ 439489 h 2912443"/>
              <a:gd name="connsiteX0" fmla="*/ 0 w 10329183"/>
              <a:gd name="connsiteY0" fmla="*/ 266212 h 2912443"/>
              <a:gd name="connsiteX1" fmla="*/ 8785149 w 10329183"/>
              <a:gd name="connsiteY1" fmla="*/ 505084 h 2912443"/>
              <a:gd name="connsiteX2" fmla="*/ 8540913 w 10329183"/>
              <a:gd name="connsiteY2" fmla="*/ 0 h 2912443"/>
              <a:gd name="connsiteX3" fmla="*/ 10329183 w 10329183"/>
              <a:gd name="connsiteY3" fmla="*/ 708737 h 2912443"/>
              <a:gd name="connsiteX4" fmla="*/ 9611650 w 10329183"/>
              <a:gd name="connsiteY4" fmla="*/ 2179052 h 2912443"/>
              <a:gd name="connsiteX5" fmla="*/ 9337376 w 10329183"/>
              <a:gd name="connsiteY5" fmla="*/ 1609956 h 2912443"/>
              <a:gd name="connsiteX6" fmla="*/ 969505 w 10329183"/>
              <a:gd name="connsiteY6" fmla="*/ 2755839 h 2912443"/>
              <a:gd name="connsiteX7" fmla="*/ 0 w 10329183"/>
              <a:gd name="connsiteY7" fmla="*/ 266212 h 2912443"/>
              <a:gd name="connsiteX0" fmla="*/ 0 w 10329183"/>
              <a:gd name="connsiteY0" fmla="*/ 266212 h 2912443"/>
              <a:gd name="connsiteX1" fmla="*/ 8785149 w 10329183"/>
              <a:gd name="connsiteY1" fmla="*/ 505084 h 2912443"/>
              <a:gd name="connsiteX2" fmla="*/ 8540913 w 10329183"/>
              <a:gd name="connsiteY2" fmla="*/ 0 h 2912443"/>
              <a:gd name="connsiteX3" fmla="*/ 10329183 w 10329183"/>
              <a:gd name="connsiteY3" fmla="*/ 708737 h 2912443"/>
              <a:gd name="connsiteX4" fmla="*/ 9611650 w 10329183"/>
              <a:gd name="connsiteY4" fmla="*/ 2179052 h 2912443"/>
              <a:gd name="connsiteX5" fmla="*/ 9337376 w 10329183"/>
              <a:gd name="connsiteY5" fmla="*/ 1609956 h 2912443"/>
              <a:gd name="connsiteX6" fmla="*/ 969505 w 10329183"/>
              <a:gd name="connsiteY6" fmla="*/ 2755839 h 2912443"/>
              <a:gd name="connsiteX7" fmla="*/ 0 w 10329183"/>
              <a:gd name="connsiteY7" fmla="*/ 266212 h 2912443"/>
              <a:gd name="connsiteX0" fmla="*/ 0 w 10329183"/>
              <a:gd name="connsiteY0" fmla="*/ 266212 h 2887072"/>
              <a:gd name="connsiteX1" fmla="*/ 8785149 w 10329183"/>
              <a:gd name="connsiteY1" fmla="*/ 505084 h 2887072"/>
              <a:gd name="connsiteX2" fmla="*/ 8540913 w 10329183"/>
              <a:gd name="connsiteY2" fmla="*/ 0 h 2887072"/>
              <a:gd name="connsiteX3" fmla="*/ 10329183 w 10329183"/>
              <a:gd name="connsiteY3" fmla="*/ 708737 h 2887072"/>
              <a:gd name="connsiteX4" fmla="*/ 9611650 w 10329183"/>
              <a:gd name="connsiteY4" fmla="*/ 2179052 h 2887072"/>
              <a:gd name="connsiteX5" fmla="*/ 9337376 w 10329183"/>
              <a:gd name="connsiteY5" fmla="*/ 1609956 h 2887072"/>
              <a:gd name="connsiteX6" fmla="*/ 969505 w 10329183"/>
              <a:gd name="connsiteY6" fmla="*/ 2755839 h 2887072"/>
              <a:gd name="connsiteX7" fmla="*/ 0 w 10329183"/>
              <a:gd name="connsiteY7" fmla="*/ 266212 h 2887072"/>
              <a:gd name="connsiteX0" fmla="*/ 0 w 10329183"/>
              <a:gd name="connsiteY0" fmla="*/ 266212 h 2878095"/>
              <a:gd name="connsiteX1" fmla="*/ 8785149 w 10329183"/>
              <a:gd name="connsiteY1" fmla="*/ 505084 h 2878095"/>
              <a:gd name="connsiteX2" fmla="*/ 8540913 w 10329183"/>
              <a:gd name="connsiteY2" fmla="*/ 0 h 2878095"/>
              <a:gd name="connsiteX3" fmla="*/ 10329183 w 10329183"/>
              <a:gd name="connsiteY3" fmla="*/ 708737 h 2878095"/>
              <a:gd name="connsiteX4" fmla="*/ 9611650 w 10329183"/>
              <a:gd name="connsiteY4" fmla="*/ 2179052 h 2878095"/>
              <a:gd name="connsiteX5" fmla="*/ 9328456 w 10329183"/>
              <a:gd name="connsiteY5" fmla="*/ 1568507 h 2878095"/>
              <a:gd name="connsiteX6" fmla="*/ 969505 w 10329183"/>
              <a:gd name="connsiteY6" fmla="*/ 2755839 h 2878095"/>
              <a:gd name="connsiteX7" fmla="*/ 0 w 10329183"/>
              <a:gd name="connsiteY7" fmla="*/ 266212 h 2878095"/>
              <a:gd name="connsiteX0" fmla="*/ 0 w 10213226"/>
              <a:gd name="connsiteY0" fmla="*/ 266212 h 2878095"/>
              <a:gd name="connsiteX1" fmla="*/ 8785149 w 10213226"/>
              <a:gd name="connsiteY1" fmla="*/ 505084 h 2878095"/>
              <a:gd name="connsiteX2" fmla="*/ 8540913 w 10213226"/>
              <a:gd name="connsiteY2" fmla="*/ 0 h 2878095"/>
              <a:gd name="connsiteX3" fmla="*/ 10213226 w 10213226"/>
              <a:gd name="connsiteY3" fmla="*/ 598164 h 2878095"/>
              <a:gd name="connsiteX4" fmla="*/ 9611650 w 10213226"/>
              <a:gd name="connsiteY4" fmla="*/ 2179052 h 2878095"/>
              <a:gd name="connsiteX5" fmla="*/ 9328456 w 10213226"/>
              <a:gd name="connsiteY5" fmla="*/ 1568507 h 2878095"/>
              <a:gd name="connsiteX6" fmla="*/ 969505 w 10213226"/>
              <a:gd name="connsiteY6" fmla="*/ 2755839 h 2878095"/>
              <a:gd name="connsiteX7" fmla="*/ 0 w 10213226"/>
              <a:gd name="connsiteY7" fmla="*/ 266212 h 2878095"/>
              <a:gd name="connsiteX0" fmla="*/ 0 w 10261366"/>
              <a:gd name="connsiteY0" fmla="*/ 266212 h 2878095"/>
              <a:gd name="connsiteX1" fmla="*/ 8785149 w 10261366"/>
              <a:gd name="connsiteY1" fmla="*/ 505084 h 2878095"/>
              <a:gd name="connsiteX2" fmla="*/ 8540913 w 10261366"/>
              <a:gd name="connsiteY2" fmla="*/ 0 h 2878095"/>
              <a:gd name="connsiteX3" fmla="*/ 10261366 w 10261366"/>
              <a:gd name="connsiteY3" fmla="*/ 620332 h 2878095"/>
              <a:gd name="connsiteX4" fmla="*/ 9611650 w 10261366"/>
              <a:gd name="connsiteY4" fmla="*/ 2179052 h 2878095"/>
              <a:gd name="connsiteX5" fmla="*/ 9328456 w 10261366"/>
              <a:gd name="connsiteY5" fmla="*/ 1568507 h 2878095"/>
              <a:gd name="connsiteX6" fmla="*/ 969505 w 10261366"/>
              <a:gd name="connsiteY6" fmla="*/ 2755839 h 2878095"/>
              <a:gd name="connsiteX7" fmla="*/ 0 w 10261366"/>
              <a:gd name="connsiteY7" fmla="*/ 266212 h 2878095"/>
              <a:gd name="connsiteX0" fmla="*/ 0 w 10261366"/>
              <a:gd name="connsiteY0" fmla="*/ 123762 h 2735645"/>
              <a:gd name="connsiteX1" fmla="*/ 8785149 w 10261366"/>
              <a:gd name="connsiteY1" fmla="*/ 362634 h 2735645"/>
              <a:gd name="connsiteX2" fmla="*/ 8609518 w 10261366"/>
              <a:gd name="connsiteY2" fmla="*/ 0 h 2735645"/>
              <a:gd name="connsiteX3" fmla="*/ 10261366 w 10261366"/>
              <a:gd name="connsiteY3" fmla="*/ 477882 h 2735645"/>
              <a:gd name="connsiteX4" fmla="*/ 9611650 w 10261366"/>
              <a:gd name="connsiteY4" fmla="*/ 2036602 h 2735645"/>
              <a:gd name="connsiteX5" fmla="*/ 9328456 w 10261366"/>
              <a:gd name="connsiteY5" fmla="*/ 1426057 h 2735645"/>
              <a:gd name="connsiteX6" fmla="*/ 969505 w 10261366"/>
              <a:gd name="connsiteY6" fmla="*/ 2613389 h 2735645"/>
              <a:gd name="connsiteX7" fmla="*/ 0 w 10261366"/>
              <a:gd name="connsiteY7" fmla="*/ 123762 h 2735645"/>
              <a:gd name="connsiteX0" fmla="*/ 0 w 10261366"/>
              <a:gd name="connsiteY0" fmla="*/ 123762 h 2735645"/>
              <a:gd name="connsiteX1" fmla="*/ 8785149 w 10261366"/>
              <a:gd name="connsiteY1" fmla="*/ 362634 h 2735645"/>
              <a:gd name="connsiteX2" fmla="*/ 8609518 w 10261366"/>
              <a:gd name="connsiteY2" fmla="*/ 0 h 2735645"/>
              <a:gd name="connsiteX3" fmla="*/ 10261366 w 10261366"/>
              <a:gd name="connsiteY3" fmla="*/ 477882 h 2735645"/>
              <a:gd name="connsiteX4" fmla="*/ 9577151 w 10261366"/>
              <a:gd name="connsiteY4" fmla="*/ 1951866 h 2735645"/>
              <a:gd name="connsiteX5" fmla="*/ 9328456 w 10261366"/>
              <a:gd name="connsiteY5" fmla="*/ 1426057 h 2735645"/>
              <a:gd name="connsiteX6" fmla="*/ 969505 w 10261366"/>
              <a:gd name="connsiteY6" fmla="*/ 2613389 h 2735645"/>
              <a:gd name="connsiteX7" fmla="*/ 0 w 10261366"/>
              <a:gd name="connsiteY7" fmla="*/ 123762 h 2735645"/>
              <a:gd name="connsiteX0" fmla="*/ 0 w 10261366"/>
              <a:gd name="connsiteY0" fmla="*/ 123762 h 2735645"/>
              <a:gd name="connsiteX1" fmla="*/ 8825551 w 10261366"/>
              <a:gd name="connsiteY1" fmla="*/ 424415 h 2735645"/>
              <a:gd name="connsiteX2" fmla="*/ 8609518 w 10261366"/>
              <a:gd name="connsiteY2" fmla="*/ 0 h 2735645"/>
              <a:gd name="connsiteX3" fmla="*/ 10261366 w 10261366"/>
              <a:gd name="connsiteY3" fmla="*/ 477882 h 2735645"/>
              <a:gd name="connsiteX4" fmla="*/ 9577151 w 10261366"/>
              <a:gd name="connsiteY4" fmla="*/ 1951866 h 2735645"/>
              <a:gd name="connsiteX5" fmla="*/ 9328456 w 10261366"/>
              <a:gd name="connsiteY5" fmla="*/ 1426057 h 2735645"/>
              <a:gd name="connsiteX6" fmla="*/ 969505 w 10261366"/>
              <a:gd name="connsiteY6" fmla="*/ 2613389 h 2735645"/>
              <a:gd name="connsiteX7" fmla="*/ 0 w 10261366"/>
              <a:gd name="connsiteY7" fmla="*/ 123762 h 2735645"/>
              <a:gd name="connsiteX0" fmla="*/ 0 w 10130721"/>
              <a:gd name="connsiteY0" fmla="*/ 123762 h 2735645"/>
              <a:gd name="connsiteX1" fmla="*/ 8825551 w 10130721"/>
              <a:gd name="connsiteY1" fmla="*/ 424415 h 2735645"/>
              <a:gd name="connsiteX2" fmla="*/ 8609518 w 10130721"/>
              <a:gd name="connsiteY2" fmla="*/ 0 h 2735645"/>
              <a:gd name="connsiteX3" fmla="*/ 10130721 w 10130721"/>
              <a:gd name="connsiteY3" fmla="*/ 500576 h 2735645"/>
              <a:gd name="connsiteX4" fmla="*/ 9577151 w 10130721"/>
              <a:gd name="connsiteY4" fmla="*/ 1951866 h 2735645"/>
              <a:gd name="connsiteX5" fmla="*/ 9328456 w 10130721"/>
              <a:gd name="connsiteY5" fmla="*/ 1426057 h 2735645"/>
              <a:gd name="connsiteX6" fmla="*/ 969505 w 10130721"/>
              <a:gd name="connsiteY6" fmla="*/ 2613389 h 2735645"/>
              <a:gd name="connsiteX7" fmla="*/ 0 w 10130721"/>
              <a:gd name="connsiteY7" fmla="*/ 123762 h 2735645"/>
              <a:gd name="connsiteX0" fmla="*/ 0 w 10130721"/>
              <a:gd name="connsiteY0" fmla="*/ 123762 h 2735645"/>
              <a:gd name="connsiteX1" fmla="*/ 8714981 w 10130721"/>
              <a:gd name="connsiteY1" fmla="*/ 512283 h 2735645"/>
              <a:gd name="connsiteX2" fmla="*/ 8609518 w 10130721"/>
              <a:gd name="connsiteY2" fmla="*/ 0 h 2735645"/>
              <a:gd name="connsiteX3" fmla="*/ 10130721 w 10130721"/>
              <a:gd name="connsiteY3" fmla="*/ 500576 h 2735645"/>
              <a:gd name="connsiteX4" fmla="*/ 9577151 w 10130721"/>
              <a:gd name="connsiteY4" fmla="*/ 1951866 h 2735645"/>
              <a:gd name="connsiteX5" fmla="*/ 9328456 w 10130721"/>
              <a:gd name="connsiteY5" fmla="*/ 1426057 h 2735645"/>
              <a:gd name="connsiteX6" fmla="*/ 969505 w 10130721"/>
              <a:gd name="connsiteY6" fmla="*/ 2613389 h 2735645"/>
              <a:gd name="connsiteX7" fmla="*/ 0 w 10130721"/>
              <a:gd name="connsiteY7" fmla="*/ 123762 h 2735645"/>
              <a:gd name="connsiteX0" fmla="*/ 0 w 10130721"/>
              <a:gd name="connsiteY0" fmla="*/ 9532 h 2621415"/>
              <a:gd name="connsiteX1" fmla="*/ 8714981 w 10130721"/>
              <a:gd name="connsiteY1" fmla="*/ 398053 h 2621415"/>
              <a:gd name="connsiteX2" fmla="*/ 8518655 w 10130721"/>
              <a:gd name="connsiteY2" fmla="*/ 0 h 2621415"/>
              <a:gd name="connsiteX3" fmla="*/ 10130721 w 10130721"/>
              <a:gd name="connsiteY3" fmla="*/ 386346 h 2621415"/>
              <a:gd name="connsiteX4" fmla="*/ 9577151 w 10130721"/>
              <a:gd name="connsiteY4" fmla="*/ 1837636 h 2621415"/>
              <a:gd name="connsiteX5" fmla="*/ 9328456 w 10130721"/>
              <a:gd name="connsiteY5" fmla="*/ 1311827 h 2621415"/>
              <a:gd name="connsiteX6" fmla="*/ 969505 w 10130721"/>
              <a:gd name="connsiteY6" fmla="*/ 2499159 h 2621415"/>
              <a:gd name="connsiteX7" fmla="*/ 0 w 10130721"/>
              <a:gd name="connsiteY7" fmla="*/ 9532 h 2621415"/>
              <a:gd name="connsiteX0" fmla="*/ 0 w 10130772"/>
              <a:gd name="connsiteY0" fmla="*/ 9532 h 2621415"/>
              <a:gd name="connsiteX1" fmla="*/ 8714981 w 10130772"/>
              <a:gd name="connsiteY1" fmla="*/ 398053 h 2621415"/>
              <a:gd name="connsiteX2" fmla="*/ 8518655 w 10130772"/>
              <a:gd name="connsiteY2" fmla="*/ 0 h 2621415"/>
              <a:gd name="connsiteX3" fmla="*/ 10130773 w 10130772"/>
              <a:gd name="connsiteY3" fmla="*/ 492098 h 2621415"/>
              <a:gd name="connsiteX4" fmla="*/ 9577151 w 10130772"/>
              <a:gd name="connsiteY4" fmla="*/ 1837636 h 2621415"/>
              <a:gd name="connsiteX5" fmla="*/ 9328456 w 10130772"/>
              <a:gd name="connsiteY5" fmla="*/ 1311827 h 2621415"/>
              <a:gd name="connsiteX6" fmla="*/ 969505 w 10130772"/>
              <a:gd name="connsiteY6" fmla="*/ 2499159 h 2621415"/>
              <a:gd name="connsiteX7" fmla="*/ 0 w 10130772"/>
              <a:gd name="connsiteY7" fmla="*/ 9532 h 2621415"/>
              <a:gd name="connsiteX0" fmla="*/ 0 w 10130772"/>
              <a:gd name="connsiteY0" fmla="*/ 9532 h 2631357"/>
              <a:gd name="connsiteX1" fmla="*/ 8714981 w 10130772"/>
              <a:gd name="connsiteY1" fmla="*/ 398053 h 2631357"/>
              <a:gd name="connsiteX2" fmla="*/ 8518655 w 10130772"/>
              <a:gd name="connsiteY2" fmla="*/ 0 h 2631357"/>
              <a:gd name="connsiteX3" fmla="*/ 10130773 w 10130772"/>
              <a:gd name="connsiteY3" fmla="*/ 492098 h 2631357"/>
              <a:gd name="connsiteX4" fmla="*/ 9577151 w 10130772"/>
              <a:gd name="connsiteY4" fmla="*/ 1837636 h 2631357"/>
              <a:gd name="connsiteX5" fmla="*/ 9227174 w 10130772"/>
              <a:gd name="connsiteY5" fmla="*/ 1357531 h 2631357"/>
              <a:gd name="connsiteX6" fmla="*/ 969505 w 10130772"/>
              <a:gd name="connsiteY6" fmla="*/ 2499159 h 2631357"/>
              <a:gd name="connsiteX7" fmla="*/ 0 w 10130772"/>
              <a:gd name="connsiteY7" fmla="*/ 9532 h 2631357"/>
              <a:gd name="connsiteX0" fmla="*/ 0 w 10130772"/>
              <a:gd name="connsiteY0" fmla="*/ 9532 h 2631357"/>
              <a:gd name="connsiteX1" fmla="*/ 8653968 w 10130772"/>
              <a:gd name="connsiteY1" fmla="*/ 458132 h 2631357"/>
              <a:gd name="connsiteX2" fmla="*/ 8518655 w 10130772"/>
              <a:gd name="connsiteY2" fmla="*/ 0 h 2631357"/>
              <a:gd name="connsiteX3" fmla="*/ 10130773 w 10130772"/>
              <a:gd name="connsiteY3" fmla="*/ 492098 h 2631357"/>
              <a:gd name="connsiteX4" fmla="*/ 9577151 w 10130772"/>
              <a:gd name="connsiteY4" fmla="*/ 1837636 h 2631357"/>
              <a:gd name="connsiteX5" fmla="*/ 9227174 w 10130772"/>
              <a:gd name="connsiteY5" fmla="*/ 1357531 h 2631357"/>
              <a:gd name="connsiteX6" fmla="*/ 969505 w 10130772"/>
              <a:gd name="connsiteY6" fmla="*/ 2499159 h 2631357"/>
              <a:gd name="connsiteX7" fmla="*/ 0 w 10130772"/>
              <a:gd name="connsiteY7" fmla="*/ 9532 h 2631357"/>
              <a:gd name="connsiteX0" fmla="*/ 0 w 10130772"/>
              <a:gd name="connsiteY0" fmla="*/ 0 h 2621825"/>
              <a:gd name="connsiteX1" fmla="*/ 8653968 w 10130772"/>
              <a:gd name="connsiteY1" fmla="*/ 448600 h 2621825"/>
              <a:gd name="connsiteX2" fmla="*/ 8407000 w 10130772"/>
              <a:gd name="connsiteY2" fmla="*/ 73400 h 2621825"/>
              <a:gd name="connsiteX3" fmla="*/ 10130773 w 10130772"/>
              <a:gd name="connsiteY3" fmla="*/ 482566 h 2621825"/>
              <a:gd name="connsiteX4" fmla="*/ 9577151 w 10130772"/>
              <a:gd name="connsiteY4" fmla="*/ 1828104 h 2621825"/>
              <a:gd name="connsiteX5" fmla="*/ 9227174 w 10130772"/>
              <a:gd name="connsiteY5" fmla="*/ 1347999 h 2621825"/>
              <a:gd name="connsiteX6" fmla="*/ 969505 w 10130772"/>
              <a:gd name="connsiteY6" fmla="*/ 2489627 h 2621825"/>
              <a:gd name="connsiteX7" fmla="*/ 0 w 10130772"/>
              <a:gd name="connsiteY7" fmla="*/ 0 h 2621825"/>
              <a:gd name="connsiteX0" fmla="*/ 364529 w 10495301"/>
              <a:gd name="connsiteY0" fmla="*/ 0 h 3311252"/>
              <a:gd name="connsiteX1" fmla="*/ 9018497 w 10495301"/>
              <a:gd name="connsiteY1" fmla="*/ 448600 h 3311252"/>
              <a:gd name="connsiteX2" fmla="*/ 8771529 w 10495301"/>
              <a:gd name="connsiteY2" fmla="*/ 73400 h 3311252"/>
              <a:gd name="connsiteX3" fmla="*/ 10495302 w 10495301"/>
              <a:gd name="connsiteY3" fmla="*/ 482566 h 3311252"/>
              <a:gd name="connsiteX4" fmla="*/ 9941680 w 10495301"/>
              <a:gd name="connsiteY4" fmla="*/ 1828104 h 3311252"/>
              <a:gd name="connsiteX5" fmla="*/ 9591703 w 10495301"/>
              <a:gd name="connsiteY5" fmla="*/ 1347999 h 3311252"/>
              <a:gd name="connsiteX6" fmla="*/ 0 w 10495301"/>
              <a:gd name="connsiteY6" fmla="*/ 3264766 h 3311252"/>
              <a:gd name="connsiteX7" fmla="*/ 364529 w 10495301"/>
              <a:gd name="connsiteY7" fmla="*/ 0 h 3311252"/>
              <a:gd name="connsiteX0" fmla="*/ 364529 w 10495301"/>
              <a:gd name="connsiteY0" fmla="*/ 0 h 3338678"/>
              <a:gd name="connsiteX1" fmla="*/ 9018497 w 10495301"/>
              <a:gd name="connsiteY1" fmla="*/ 448600 h 3338678"/>
              <a:gd name="connsiteX2" fmla="*/ 8771529 w 10495301"/>
              <a:gd name="connsiteY2" fmla="*/ 73400 h 3338678"/>
              <a:gd name="connsiteX3" fmla="*/ 10495302 w 10495301"/>
              <a:gd name="connsiteY3" fmla="*/ 482566 h 3338678"/>
              <a:gd name="connsiteX4" fmla="*/ 9941680 w 10495301"/>
              <a:gd name="connsiteY4" fmla="*/ 1828104 h 3338678"/>
              <a:gd name="connsiteX5" fmla="*/ 9591703 w 10495301"/>
              <a:gd name="connsiteY5" fmla="*/ 1347999 h 3338678"/>
              <a:gd name="connsiteX6" fmla="*/ 0 w 10495301"/>
              <a:gd name="connsiteY6" fmla="*/ 3264766 h 3338678"/>
              <a:gd name="connsiteX7" fmla="*/ 364529 w 10495301"/>
              <a:gd name="connsiteY7" fmla="*/ 0 h 3338678"/>
              <a:gd name="connsiteX0" fmla="*/ 364529 w 10495301"/>
              <a:gd name="connsiteY0" fmla="*/ 0 h 3349405"/>
              <a:gd name="connsiteX1" fmla="*/ 9018497 w 10495301"/>
              <a:gd name="connsiteY1" fmla="*/ 448600 h 3349405"/>
              <a:gd name="connsiteX2" fmla="*/ 8771529 w 10495301"/>
              <a:gd name="connsiteY2" fmla="*/ 73400 h 3349405"/>
              <a:gd name="connsiteX3" fmla="*/ 10495302 w 10495301"/>
              <a:gd name="connsiteY3" fmla="*/ 482566 h 3349405"/>
              <a:gd name="connsiteX4" fmla="*/ 9941680 w 10495301"/>
              <a:gd name="connsiteY4" fmla="*/ 1828104 h 3349405"/>
              <a:gd name="connsiteX5" fmla="*/ 9591703 w 10495301"/>
              <a:gd name="connsiteY5" fmla="*/ 1347999 h 3349405"/>
              <a:gd name="connsiteX6" fmla="*/ 0 w 10495301"/>
              <a:gd name="connsiteY6" fmla="*/ 3264766 h 3349405"/>
              <a:gd name="connsiteX7" fmla="*/ 364529 w 10495301"/>
              <a:gd name="connsiteY7" fmla="*/ 0 h 3349405"/>
              <a:gd name="connsiteX0" fmla="*/ 444393 w 10495301"/>
              <a:gd name="connsiteY0" fmla="*/ 187830 h 3276005"/>
              <a:gd name="connsiteX1" fmla="*/ 9018497 w 10495301"/>
              <a:gd name="connsiteY1" fmla="*/ 375200 h 3276005"/>
              <a:gd name="connsiteX2" fmla="*/ 8771529 w 10495301"/>
              <a:gd name="connsiteY2" fmla="*/ 0 h 3276005"/>
              <a:gd name="connsiteX3" fmla="*/ 10495302 w 10495301"/>
              <a:gd name="connsiteY3" fmla="*/ 409166 h 3276005"/>
              <a:gd name="connsiteX4" fmla="*/ 9941680 w 10495301"/>
              <a:gd name="connsiteY4" fmla="*/ 1754704 h 3276005"/>
              <a:gd name="connsiteX5" fmla="*/ 9591703 w 10495301"/>
              <a:gd name="connsiteY5" fmla="*/ 1274599 h 3276005"/>
              <a:gd name="connsiteX6" fmla="*/ 0 w 10495301"/>
              <a:gd name="connsiteY6" fmla="*/ 3191366 h 3276005"/>
              <a:gd name="connsiteX7" fmla="*/ 444393 w 10495301"/>
              <a:gd name="connsiteY7" fmla="*/ 187830 h 3276005"/>
              <a:gd name="connsiteX0" fmla="*/ 444393 w 10495301"/>
              <a:gd name="connsiteY0" fmla="*/ 187830 h 3276005"/>
              <a:gd name="connsiteX1" fmla="*/ 9018497 w 10495301"/>
              <a:gd name="connsiteY1" fmla="*/ 375200 h 3276005"/>
              <a:gd name="connsiteX2" fmla="*/ 8771529 w 10495301"/>
              <a:gd name="connsiteY2" fmla="*/ 0 h 3276005"/>
              <a:gd name="connsiteX3" fmla="*/ 10495302 w 10495301"/>
              <a:gd name="connsiteY3" fmla="*/ 409166 h 3276005"/>
              <a:gd name="connsiteX4" fmla="*/ 9941680 w 10495301"/>
              <a:gd name="connsiteY4" fmla="*/ 1754704 h 3276005"/>
              <a:gd name="connsiteX5" fmla="*/ 9591703 w 10495301"/>
              <a:gd name="connsiteY5" fmla="*/ 1274599 h 3276005"/>
              <a:gd name="connsiteX6" fmla="*/ 0 w 10495301"/>
              <a:gd name="connsiteY6" fmla="*/ 3191366 h 3276005"/>
              <a:gd name="connsiteX7" fmla="*/ 444393 w 10495301"/>
              <a:gd name="connsiteY7" fmla="*/ 187830 h 3276005"/>
              <a:gd name="connsiteX0" fmla="*/ 444393 w 10495301"/>
              <a:gd name="connsiteY0" fmla="*/ 187830 h 3276005"/>
              <a:gd name="connsiteX1" fmla="*/ 9018497 w 10495301"/>
              <a:gd name="connsiteY1" fmla="*/ 375200 h 3276005"/>
              <a:gd name="connsiteX2" fmla="*/ 8771529 w 10495301"/>
              <a:gd name="connsiteY2" fmla="*/ 0 h 3276005"/>
              <a:gd name="connsiteX3" fmla="*/ 10495302 w 10495301"/>
              <a:gd name="connsiteY3" fmla="*/ 409166 h 3276005"/>
              <a:gd name="connsiteX4" fmla="*/ 9941680 w 10495301"/>
              <a:gd name="connsiteY4" fmla="*/ 1754704 h 3276005"/>
              <a:gd name="connsiteX5" fmla="*/ 9591703 w 10495301"/>
              <a:gd name="connsiteY5" fmla="*/ 1274599 h 3276005"/>
              <a:gd name="connsiteX6" fmla="*/ 0 w 10495301"/>
              <a:gd name="connsiteY6" fmla="*/ 3191366 h 3276005"/>
              <a:gd name="connsiteX7" fmla="*/ 444393 w 10495301"/>
              <a:gd name="connsiteY7" fmla="*/ 187830 h 3276005"/>
              <a:gd name="connsiteX0" fmla="*/ 444393 w 10495301"/>
              <a:gd name="connsiteY0" fmla="*/ 187830 h 3268999"/>
              <a:gd name="connsiteX1" fmla="*/ 9018497 w 10495301"/>
              <a:gd name="connsiteY1" fmla="*/ 375200 h 3268999"/>
              <a:gd name="connsiteX2" fmla="*/ 8771529 w 10495301"/>
              <a:gd name="connsiteY2" fmla="*/ 0 h 3268999"/>
              <a:gd name="connsiteX3" fmla="*/ 10495302 w 10495301"/>
              <a:gd name="connsiteY3" fmla="*/ 409166 h 3268999"/>
              <a:gd name="connsiteX4" fmla="*/ 9941680 w 10495301"/>
              <a:gd name="connsiteY4" fmla="*/ 1754704 h 3268999"/>
              <a:gd name="connsiteX5" fmla="*/ 9764128 w 10495301"/>
              <a:gd name="connsiteY5" fmla="*/ 1176157 h 3268999"/>
              <a:gd name="connsiteX6" fmla="*/ 0 w 10495301"/>
              <a:gd name="connsiteY6" fmla="*/ 3191366 h 3268999"/>
              <a:gd name="connsiteX7" fmla="*/ 444393 w 10495301"/>
              <a:gd name="connsiteY7" fmla="*/ 187830 h 3268999"/>
              <a:gd name="connsiteX0" fmla="*/ 444393 w 10495301"/>
              <a:gd name="connsiteY0" fmla="*/ 187830 h 3268998"/>
              <a:gd name="connsiteX1" fmla="*/ 9018497 w 10495301"/>
              <a:gd name="connsiteY1" fmla="*/ 375200 h 3268998"/>
              <a:gd name="connsiteX2" fmla="*/ 8771529 w 10495301"/>
              <a:gd name="connsiteY2" fmla="*/ 0 h 3268998"/>
              <a:gd name="connsiteX3" fmla="*/ 10495302 w 10495301"/>
              <a:gd name="connsiteY3" fmla="*/ 409166 h 3268998"/>
              <a:gd name="connsiteX4" fmla="*/ 10077931 w 10495301"/>
              <a:gd name="connsiteY4" fmla="*/ 1478323 h 3268998"/>
              <a:gd name="connsiteX5" fmla="*/ 9764128 w 10495301"/>
              <a:gd name="connsiteY5" fmla="*/ 1176157 h 3268998"/>
              <a:gd name="connsiteX6" fmla="*/ 0 w 10495301"/>
              <a:gd name="connsiteY6" fmla="*/ 3191366 h 3268998"/>
              <a:gd name="connsiteX7" fmla="*/ 444393 w 10495301"/>
              <a:gd name="connsiteY7" fmla="*/ 187830 h 3268998"/>
              <a:gd name="connsiteX0" fmla="*/ 444393 w 10495301"/>
              <a:gd name="connsiteY0" fmla="*/ 187830 h 3268998"/>
              <a:gd name="connsiteX1" fmla="*/ 9293991 w 10495301"/>
              <a:gd name="connsiteY1" fmla="*/ 371492 h 3268998"/>
              <a:gd name="connsiteX2" fmla="*/ 8771529 w 10495301"/>
              <a:gd name="connsiteY2" fmla="*/ 0 h 3268998"/>
              <a:gd name="connsiteX3" fmla="*/ 10495302 w 10495301"/>
              <a:gd name="connsiteY3" fmla="*/ 409166 h 3268998"/>
              <a:gd name="connsiteX4" fmla="*/ 10077931 w 10495301"/>
              <a:gd name="connsiteY4" fmla="*/ 1478323 h 3268998"/>
              <a:gd name="connsiteX5" fmla="*/ 9764128 w 10495301"/>
              <a:gd name="connsiteY5" fmla="*/ 1176157 h 3268998"/>
              <a:gd name="connsiteX6" fmla="*/ 0 w 10495301"/>
              <a:gd name="connsiteY6" fmla="*/ 3191366 h 3268998"/>
              <a:gd name="connsiteX7" fmla="*/ 444393 w 10495301"/>
              <a:gd name="connsiteY7" fmla="*/ 187830 h 3268998"/>
              <a:gd name="connsiteX0" fmla="*/ 444393 w 10495301"/>
              <a:gd name="connsiteY0" fmla="*/ 74677 h 3155845"/>
              <a:gd name="connsiteX1" fmla="*/ 9293991 w 10495301"/>
              <a:gd name="connsiteY1" fmla="*/ 258339 h 3155845"/>
              <a:gd name="connsiteX2" fmla="*/ 9106701 w 10495301"/>
              <a:gd name="connsiteY2" fmla="*/ -1 h 3155845"/>
              <a:gd name="connsiteX3" fmla="*/ 10495302 w 10495301"/>
              <a:gd name="connsiteY3" fmla="*/ 296013 h 3155845"/>
              <a:gd name="connsiteX4" fmla="*/ 10077931 w 10495301"/>
              <a:gd name="connsiteY4" fmla="*/ 1365170 h 3155845"/>
              <a:gd name="connsiteX5" fmla="*/ 9764128 w 10495301"/>
              <a:gd name="connsiteY5" fmla="*/ 1063004 h 3155845"/>
              <a:gd name="connsiteX6" fmla="*/ 0 w 10495301"/>
              <a:gd name="connsiteY6" fmla="*/ 3078213 h 3155845"/>
              <a:gd name="connsiteX7" fmla="*/ 444393 w 10495301"/>
              <a:gd name="connsiteY7" fmla="*/ 74677 h 3155845"/>
              <a:gd name="connsiteX0" fmla="*/ 444393 w 10495301"/>
              <a:gd name="connsiteY0" fmla="*/ 74678 h 3152979"/>
              <a:gd name="connsiteX1" fmla="*/ 9293991 w 10495301"/>
              <a:gd name="connsiteY1" fmla="*/ 258340 h 3152979"/>
              <a:gd name="connsiteX2" fmla="*/ 9106701 w 10495301"/>
              <a:gd name="connsiteY2" fmla="*/ 0 h 3152979"/>
              <a:gd name="connsiteX3" fmla="*/ 10495302 w 10495301"/>
              <a:gd name="connsiteY3" fmla="*/ 296014 h 3152979"/>
              <a:gd name="connsiteX4" fmla="*/ 10077931 w 10495301"/>
              <a:gd name="connsiteY4" fmla="*/ 1365171 h 3152979"/>
              <a:gd name="connsiteX5" fmla="*/ 9866163 w 10495301"/>
              <a:gd name="connsiteY5" fmla="*/ 1017991 h 3152979"/>
              <a:gd name="connsiteX6" fmla="*/ 0 w 10495301"/>
              <a:gd name="connsiteY6" fmla="*/ 3078214 h 3152979"/>
              <a:gd name="connsiteX7" fmla="*/ 444393 w 10495301"/>
              <a:gd name="connsiteY7" fmla="*/ 74678 h 3152979"/>
              <a:gd name="connsiteX0" fmla="*/ 444393 w 10383969"/>
              <a:gd name="connsiteY0" fmla="*/ 74678 h 3152979"/>
              <a:gd name="connsiteX1" fmla="*/ 9293991 w 10383969"/>
              <a:gd name="connsiteY1" fmla="*/ 258340 h 3152979"/>
              <a:gd name="connsiteX2" fmla="*/ 9106701 w 10383969"/>
              <a:gd name="connsiteY2" fmla="*/ 0 h 3152979"/>
              <a:gd name="connsiteX3" fmla="*/ 10383970 w 10383969"/>
              <a:gd name="connsiteY3" fmla="*/ 261605 h 3152979"/>
              <a:gd name="connsiteX4" fmla="*/ 10077931 w 10383969"/>
              <a:gd name="connsiteY4" fmla="*/ 1365171 h 3152979"/>
              <a:gd name="connsiteX5" fmla="*/ 9866163 w 10383969"/>
              <a:gd name="connsiteY5" fmla="*/ 1017991 h 3152979"/>
              <a:gd name="connsiteX6" fmla="*/ 0 w 10383969"/>
              <a:gd name="connsiteY6" fmla="*/ 3078214 h 3152979"/>
              <a:gd name="connsiteX7" fmla="*/ 444393 w 10383969"/>
              <a:gd name="connsiteY7" fmla="*/ 74678 h 3152979"/>
              <a:gd name="connsiteX0" fmla="*/ 444393 w 10383969"/>
              <a:gd name="connsiteY0" fmla="*/ 74678 h 3156867"/>
              <a:gd name="connsiteX1" fmla="*/ 9293991 w 10383969"/>
              <a:gd name="connsiteY1" fmla="*/ 258340 h 3156867"/>
              <a:gd name="connsiteX2" fmla="*/ 9106701 w 10383969"/>
              <a:gd name="connsiteY2" fmla="*/ 0 h 3156867"/>
              <a:gd name="connsiteX3" fmla="*/ 10383970 w 10383969"/>
              <a:gd name="connsiteY3" fmla="*/ 261605 h 3156867"/>
              <a:gd name="connsiteX4" fmla="*/ 10077931 w 10383969"/>
              <a:gd name="connsiteY4" fmla="*/ 1365171 h 3156867"/>
              <a:gd name="connsiteX5" fmla="*/ 9857900 w 10383969"/>
              <a:gd name="connsiteY5" fmla="*/ 1078316 h 3156867"/>
              <a:gd name="connsiteX6" fmla="*/ 0 w 10383969"/>
              <a:gd name="connsiteY6" fmla="*/ 3078214 h 3156867"/>
              <a:gd name="connsiteX7" fmla="*/ 444393 w 10383969"/>
              <a:gd name="connsiteY7" fmla="*/ 74678 h 3156867"/>
              <a:gd name="connsiteX0" fmla="*/ 444393 w 10371045"/>
              <a:gd name="connsiteY0" fmla="*/ 74678 h 3156867"/>
              <a:gd name="connsiteX1" fmla="*/ 9293991 w 10371045"/>
              <a:gd name="connsiteY1" fmla="*/ 258340 h 3156867"/>
              <a:gd name="connsiteX2" fmla="*/ 9106701 w 10371045"/>
              <a:gd name="connsiteY2" fmla="*/ 0 h 3156867"/>
              <a:gd name="connsiteX3" fmla="*/ 10371046 w 10371045"/>
              <a:gd name="connsiteY3" fmla="*/ 342515 h 3156867"/>
              <a:gd name="connsiteX4" fmla="*/ 10077931 w 10371045"/>
              <a:gd name="connsiteY4" fmla="*/ 1365171 h 3156867"/>
              <a:gd name="connsiteX5" fmla="*/ 9857900 w 10371045"/>
              <a:gd name="connsiteY5" fmla="*/ 1078316 h 3156867"/>
              <a:gd name="connsiteX6" fmla="*/ 0 w 10371045"/>
              <a:gd name="connsiteY6" fmla="*/ 3078214 h 3156867"/>
              <a:gd name="connsiteX7" fmla="*/ 444393 w 10371045"/>
              <a:gd name="connsiteY7" fmla="*/ 74678 h 3156867"/>
              <a:gd name="connsiteX0" fmla="*/ 444393 w 10371045"/>
              <a:gd name="connsiteY0" fmla="*/ 33364 h 3115553"/>
              <a:gd name="connsiteX1" fmla="*/ 9293991 w 10371045"/>
              <a:gd name="connsiteY1" fmla="*/ 217026 h 3115553"/>
              <a:gd name="connsiteX2" fmla="*/ 9156347 w 10371045"/>
              <a:gd name="connsiteY2" fmla="*/ 0 h 3115553"/>
              <a:gd name="connsiteX3" fmla="*/ 10371046 w 10371045"/>
              <a:gd name="connsiteY3" fmla="*/ 301201 h 3115553"/>
              <a:gd name="connsiteX4" fmla="*/ 10077931 w 10371045"/>
              <a:gd name="connsiteY4" fmla="*/ 1323857 h 3115553"/>
              <a:gd name="connsiteX5" fmla="*/ 9857900 w 10371045"/>
              <a:gd name="connsiteY5" fmla="*/ 1037002 h 3115553"/>
              <a:gd name="connsiteX6" fmla="*/ 0 w 10371045"/>
              <a:gd name="connsiteY6" fmla="*/ 3036900 h 3115553"/>
              <a:gd name="connsiteX7" fmla="*/ 444393 w 10371045"/>
              <a:gd name="connsiteY7" fmla="*/ 33364 h 3115553"/>
              <a:gd name="connsiteX0" fmla="*/ -1 w 9926651"/>
              <a:gd name="connsiteY0" fmla="*/ 33364 h 2764810"/>
              <a:gd name="connsiteX1" fmla="*/ 8849597 w 9926651"/>
              <a:gd name="connsiteY1" fmla="*/ 217026 h 2764810"/>
              <a:gd name="connsiteX2" fmla="*/ 8711953 w 9926651"/>
              <a:gd name="connsiteY2" fmla="*/ 0 h 2764810"/>
              <a:gd name="connsiteX3" fmla="*/ 9926652 w 9926651"/>
              <a:gd name="connsiteY3" fmla="*/ 301201 h 2764810"/>
              <a:gd name="connsiteX4" fmla="*/ 9633537 w 9926651"/>
              <a:gd name="connsiteY4" fmla="*/ 1323857 h 2764810"/>
              <a:gd name="connsiteX5" fmla="*/ 9413506 w 9926651"/>
              <a:gd name="connsiteY5" fmla="*/ 1037002 h 2764810"/>
              <a:gd name="connsiteX6" fmla="*/ 3164 w 9926651"/>
              <a:gd name="connsiteY6" fmla="*/ 2649802 h 2764810"/>
              <a:gd name="connsiteX7" fmla="*/ -1 w 9926651"/>
              <a:gd name="connsiteY7" fmla="*/ 33364 h 2764810"/>
              <a:gd name="connsiteX0" fmla="*/ 0 w 10071438"/>
              <a:gd name="connsiteY0" fmla="*/ 40560 h 2764810"/>
              <a:gd name="connsiteX1" fmla="*/ 8994384 w 10071438"/>
              <a:gd name="connsiteY1" fmla="*/ 217026 h 2764810"/>
              <a:gd name="connsiteX2" fmla="*/ 8856740 w 10071438"/>
              <a:gd name="connsiteY2" fmla="*/ 0 h 2764810"/>
              <a:gd name="connsiteX3" fmla="*/ 10071439 w 10071438"/>
              <a:gd name="connsiteY3" fmla="*/ 301201 h 2764810"/>
              <a:gd name="connsiteX4" fmla="*/ 9778324 w 10071438"/>
              <a:gd name="connsiteY4" fmla="*/ 1323857 h 2764810"/>
              <a:gd name="connsiteX5" fmla="*/ 9558293 w 10071438"/>
              <a:gd name="connsiteY5" fmla="*/ 1037002 h 2764810"/>
              <a:gd name="connsiteX6" fmla="*/ 147951 w 10071438"/>
              <a:gd name="connsiteY6" fmla="*/ 2649802 h 2764810"/>
              <a:gd name="connsiteX7" fmla="*/ 0 w 10071438"/>
              <a:gd name="connsiteY7" fmla="*/ 40560 h 2764810"/>
              <a:gd name="connsiteX0" fmla="*/ 0 w 10071438"/>
              <a:gd name="connsiteY0" fmla="*/ 40560 h 2781306"/>
              <a:gd name="connsiteX1" fmla="*/ 8994384 w 10071438"/>
              <a:gd name="connsiteY1" fmla="*/ 217026 h 2781306"/>
              <a:gd name="connsiteX2" fmla="*/ 8856740 w 10071438"/>
              <a:gd name="connsiteY2" fmla="*/ 0 h 2781306"/>
              <a:gd name="connsiteX3" fmla="*/ 10071439 w 10071438"/>
              <a:gd name="connsiteY3" fmla="*/ 301201 h 2781306"/>
              <a:gd name="connsiteX4" fmla="*/ 9778324 w 10071438"/>
              <a:gd name="connsiteY4" fmla="*/ 1323857 h 2781306"/>
              <a:gd name="connsiteX5" fmla="*/ 9558293 w 10071438"/>
              <a:gd name="connsiteY5" fmla="*/ 1037002 h 2781306"/>
              <a:gd name="connsiteX6" fmla="*/ 147951 w 10071438"/>
              <a:gd name="connsiteY6" fmla="*/ 2649802 h 2781306"/>
              <a:gd name="connsiteX7" fmla="*/ 0 w 10071438"/>
              <a:gd name="connsiteY7" fmla="*/ 40560 h 2781306"/>
              <a:gd name="connsiteX0" fmla="*/ 0 w 9956151"/>
              <a:gd name="connsiteY0" fmla="*/ 40560 h 2781306"/>
              <a:gd name="connsiteX1" fmla="*/ 8994384 w 9956151"/>
              <a:gd name="connsiteY1" fmla="*/ 217026 h 2781306"/>
              <a:gd name="connsiteX2" fmla="*/ 8856740 w 9956151"/>
              <a:gd name="connsiteY2" fmla="*/ 0 h 2781306"/>
              <a:gd name="connsiteX3" fmla="*/ 9956152 w 9956151"/>
              <a:gd name="connsiteY3" fmla="*/ 297577 h 2781306"/>
              <a:gd name="connsiteX4" fmla="*/ 9778324 w 9956151"/>
              <a:gd name="connsiteY4" fmla="*/ 1323857 h 2781306"/>
              <a:gd name="connsiteX5" fmla="*/ 9558293 w 9956151"/>
              <a:gd name="connsiteY5" fmla="*/ 1037002 h 2781306"/>
              <a:gd name="connsiteX6" fmla="*/ 147951 w 9956151"/>
              <a:gd name="connsiteY6" fmla="*/ 2649802 h 2781306"/>
              <a:gd name="connsiteX7" fmla="*/ 0 w 9956151"/>
              <a:gd name="connsiteY7" fmla="*/ 40560 h 278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6151" h="2781306">
                <a:moveTo>
                  <a:pt x="0" y="40560"/>
                </a:moveTo>
                <a:cubicBezTo>
                  <a:pt x="1221852" y="466327"/>
                  <a:pt x="6460970" y="1012605"/>
                  <a:pt x="8994384" y="217026"/>
                </a:cubicBezTo>
                <a:lnTo>
                  <a:pt x="8856740" y="0"/>
                </a:lnTo>
                <a:lnTo>
                  <a:pt x="9956152" y="297577"/>
                </a:lnTo>
                <a:lnTo>
                  <a:pt x="9778324" y="1323857"/>
                </a:lnTo>
                <a:lnTo>
                  <a:pt x="9558293" y="1037002"/>
                </a:lnTo>
                <a:cubicBezTo>
                  <a:pt x="6907125" y="2638313"/>
                  <a:pt x="3413882" y="3022647"/>
                  <a:pt x="147951" y="2649802"/>
                </a:cubicBezTo>
                <a:lnTo>
                  <a:pt x="0" y="40560"/>
                </a:lnTo>
                <a:close/>
              </a:path>
            </a:pathLst>
          </a:custGeom>
          <a:gradFill flip="none" rotWithShape="1">
            <a:gsLst>
              <a:gs pos="99000">
                <a:srgbClr val="3CB1FD">
                  <a:alpha val="69000"/>
                </a:srgbClr>
              </a:gs>
              <a:gs pos="50000">
                <a:schemeClr val="bg2">
                  <a:lumMod val="75000"/>
                  <a:alpha val="0"/>
                </a:schemeClr>
              </a:gs>
            </a:gsLst>
            <a:lin ang="19200000" scaled="0"/>
            <a:tileRect/>
          </a:gradFill>
        </p:spPr>
        <p:txBody>
          <a:bodyPr wrap="square" lIns="640080" tIns="91440" bIns="9144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ＭＳ Ｐゴシック"/>
              </a:rPr>
              <a:t>   </a:t>
            </a:r>
          </a:p>
        </p:txBody>
      </p:sp>
      <p:sp>
        <p:nvSpPr>
          <p:cNvPr id="28" name="Right Arrow 27">
            <a:extLst>
              <a:ext uri="{FF2B5EF4-FFF2-40B4-BE49-F238E27FC236}">
                <a16:creationId xmlns:a16="http://schemas.microsoft.com/office/drawing/2014/main" id="{843B81E3-F2AB-4D48-8C5F-C9AD662EF1C1}"/>
              </a:ext>
            </a:extLst>
          </p:cNvPr>
          <p:cNvSpPr/>
          <p:nvPr/>
        </p:nvSpPr>
        <p:spPr bwMode="auto">
          <a:xfrm rot="20503750">
            <a:off x="734059" y="4829318"/>
            <a:ext cx="4760818" cy="1512444"/>
          </a:xfrm>
          <a:custGeom>
            <a:avLst/>
            <a:gdLst>
              <a:gd name="connsiteX0" fmla="*/ 0 w 10499574"/>
              <a:gd name="connsiteY0" fmla="*/ 579331 h 2317325"/>
              <a:gd name="connsiteX1" fmla="*/ 9340912 w 10499574"/>
              <a:gd name="connsiteY1" fmla="*/ 579331 h 2317325"/>
              <a:gd name="connsiteX2" fmla="*/ 9340912 w 10499574"/>
              <a:gd name="connsiteY2" fmla="*/ 0 h 2317325"/>
              <a:gd name="connsiteX3" fmla="*/ 10499574 w 10499574"/>
              <a:gd name="connsiteY3" fmla="*/ 1158663 h 2317325"/>
              <a:gd name="connsiteX4" fmla="*/ 9340912 w 10499574"/>
              <a:gd name="connsiteY4" fmla="*/ 2317325 h 2317325"/>
              <a:gd name="connsiteX5" fmla="*/ 9340912 w 10499574"/>
              <a:gd name="connsiteY5" fmla="*/ 1737994 h 2317325"/>
              <a:gd name="connsiteX6" fmla="*/ 0 w 10499574"/>
              <a:gd name="connsiteY6" fmla="*/ 1737994 h 2317325"/>
              <a:gd name="connsiteX7" fmla="*/ 0 w 10499574"/>
              <a:gd name="connsiteY7" fmla="*/ 579331 h 2317325"/>
              <a:gd name="connsiteX0" fmla="*/ 0 w 10499574"/>
              <a:gd name="connsiteY0" fmla="*/ 579331 h 2317325"/>
              <a:gd name="connsiteX1" fmla="*/ 8810854 w 10499574"/>
              <a:gd name="connsiteY1" fmla="*/ 584981 h 2317325"/>
              <a:gd name="connsiteX2" fmla="*/ 9340912 w 10499574"/>
              <a:gd name="connsiteY2" fmla="*/ 0 h 2317325"/>
              <a:gd name="connsiteX3" fmla="*/ 10499574 w 10499574"/>
              <a:gd name="connsiteY3" fmla="*/ 1158663 h 2317325"/>
              <a:gd name="connsiteX4" fmla="*/ 9340912 w 10499574"/>
              <a:gd name="connsiteY4" fmla="*/ 2317325 h 2317325"/>
              <a:gd name="connsiteX5" fmla="*/ 9340912 w 10499574"/>
              <a:gd name="connsiteY5" fmla="*/ 1737994 h 2317325"/>
              <a:gd name="connsiteX6" fmla="*/ 0 w 10499574"/>
              <a:gd name="connsiteY6" fmla="*/ 1737994 h 2317325"/>
              <a:gd name="connsiteX7" fmla="*/ 0 w 10499574"/>
              <a:gd name="connsiteY7" fmla="*/ 579331 h 2317325"/>
              <a:gd name="connsiteX0" fmla="*/ 0 w 10499574"/>
              <a:gd name="connsiteY0" fmla="*/ 439489 h 2177483"/>
              <a:gd name="connsiteX1" fmla="*/ 8810854 w 10499574"/>
              <a:gd name="connsiteY1" fmla="*/ 445139 h 2177483"/>
              <a:gd name="connsiteX2" fmla="*/ 8590360 w 10499574"/>
              <a:gd name="connsiteY2" fmla="*/ 0 h 2177483"/>
              <a:gd name="connsiteX3" fmla="*/ 10499574 w 10499574"/>
              <a:gd name="connsiteY3" fmla="*/ 1018821 h 2177483"/>
              <a:gd name="connsiteX4" fmla="*/ 9340912 w 10499574"/>
              <a:gd name="connsiteY4" fmla="*/ 2177483 h 2177483"/>
              <a:gd name="connsiteX5" fmla="*/ 9340912 w 10499574"/>
              <a:gd name="connsiteY5" fmla="*/ 1598152 h 2177483"/>
              <a:gd name="connsiteX6" fmla="*/ 0 w 10499574"/>
              <a:gd name="connsiteY6" fmla="*/ 1598152 h 2177483"/>
              <a:gd name="connsiteX7" fmla="*/ 0 w 10499574"/>
              <a:gd name="connsiteY7" fmla="*/ 439489 h 2177483"/>
              <a:gd name="connsiteX0" fmla="*/ 0 w 10499574"/>
              <a:gd name="connsiteY0" fmla="*/ 439489 h 2177483"/>
              <a:gd name="connsiteX1" fmla="*/ 8810854 w 10499574"/>
              <a:gd name="connsiteY1" fmla="*/ 445139 h 2177483"/>
              <a:gd name="connsiteX2" fmla="*/ 8590360 w 10499574"/>
              <a:gd name="connsiteY2" fmla="*/ 0 h 2177483"/>
              <a:gd name="connsiteX3" fmla="*/ 10499574 w 10499574"/>
              <a:gd name="connsiteY3" fmla="*/ 1018821 h 2177483"/>
              <a:gd name="connsiteX4" fmla="*/ 9340912 w 10499574"/>
              <a:gd name="connsiteY4" fmla="*/ 2177483 h 2177483"/>
              <a:gd name="connsiteX5" fmla="*/ 9386823 w 10499574"/>
              <a:gd name="connsiteY5" fmla="*/ 1609956 h 2177483"/>
              <a:gd name="connsiteX6" fmla="*/ 0 w 10499574"/>
              <a:gd name="connsiteY6" fmla="*/ 1598152 h 2177483"/>
              <a:gd name="connsiteX7" fmla="*/ 0 w 10499574"/>
              <a:gd name="connsiteY7" fmla="*/ 439489 h 2177483"/>
              <a:gd name="connsiteX0" fmla="*/ 0 w 10499574"/>
              <a:gd name="connsiteY0" fmla="*/ 439489 h 2079888"/>
              <a:gd name="connsiteX1" fmla="*/ 8810854 w 10499574"/>
              <a:gd name="connsiteY1" fmla="*/ 445139 h 2079888"/>
              <a:gd name="connsiteX2" fmla="*/ 8590360 w 10499574"/>
              <a:gd name="connsiteY2" fmla="*/ 0 h 2079888"/>
              <a:gd name="connsiteX3" fmla="*/ 10499574 w 10499574"/>
              <a:gd name="connsiteY3" fmla="*/ 1018821 h 2079888"/>
              <a:gd name="connsiteX4" fmla="*/ 9618072 w 10499574"/>
              <a:gd name="connsiteY4" fmla="*/ 2079888 h 2079888"/>
              <a:gd name="connsiteX5" fmla="*/ 9386823 w 10499574"/>
              <a:gd name="connsiteY5" fmla="*/ 1609956 h 2079888"/>
              <a:gd name="connsiteX6" fmla="*/ 0 w 10499574"/>
              <a:gd name="connsiteY6" fmla="*/ 1598152 h 2079888"/>
              <a:gd name="connsiteX7" fmla="*/ 0 w 10499574"/>
              <a:gd name="connsiteY7" fmla="*/ 439489 h 2079888"/>
              <a:gd name="connsiteX0" fmla="*/ 0 w 10499574"/>
              <a:gd name="connsiteY0" fmla="*/ 439489 h 2179052"/>
              <a:gd name="connsiteX1" fmla="*/ 8810854 w 10499574"/>
              <a:gd name="connsiteY1" fmla="*/ 445139 h 2179052"/>
              <a:gd name="connsiteX2" fmla="*/ 8590360 w 10499574"/>
              <a:gd name="connsiteY2" fmla="*/ 0 h 2179052"/>
              <a:gd name="connsiteX3" fmla="*/ 10499574 w 10499574"/>
              <a:gd name="connsiteY3" fmla="*/ 1018821 h 2179052"/>
              <a:gd name="connsiteX4" fmla="*/ 9661097 w 10499574"/>
              <a:gd name="connsiteY4" fmla="*/ 2179052 h 2179052"/>
              <a:gd name="connsiteX5" fmla="*/ 9386823 w 10499574"/>
              <a:gd name="connsiteY5" fmla="*/ 1609956 h 2179052"/>
              <a:gd name="connsiteX6" fmla="*/ 0 w 10499574"/>
              <a:gd name="connsiteY6" fmla="*/ 1598152 h 2179052"/>
              <a:gd name="connsiteX7" fmla="*/ 0 w 10499574"/>
              <a:gd name="connsiteY7" fmla="*/ 439489 h 2179052"/>
              <a:gd name="connsiteX0" fmla="*/ 0 w 10499574"/>
              <a:gd name="connsiteY0" fmla="*/ 439489 h 2245386"/>
              <a:gd name="connsiteX1" fmla="*/ 8810854 w 10499574"/>
              <a:gd name="connsiteY1" fmla="*/ 445139 h 2245386"/>
              <a:gd name="connsiteX2" fmla="*/ 8590360 w 10499574"/>
              <a:gd name="connsiteY2" fmla="*/ 0 h 2245386"/>
              <a:gd name="connsiteX3" fmla="*/ 10499574 w 10499574"/>
              <a:gd name="connsiteY3" fmla="*/ 1018821 h 2245386"/>
              <a:gd name="connsiteX4" fmla="*/ 9661097 w 10499574"/>
              <a:gd name="connsiteY4" fmla="*/ 2179052 h 2245386"/>
              <a:gd name="connsiteX5" fmla="*/ 9386823 w 10499574"/>
              <a:gd name="connsiteY5" fmla="*/ 1609956 h 2245386"/>
              <a:gd name="connsiteX6" fmla="*/ 0 w 10499574"/>
              <a:gd name="connsiteY6" fmla="*/ 1598152 h 2245386"/>
              <a:gd name="connsiteX7" fmla="*/ 0 w 10499574"/>
              <a:gd name="connsiteY7" fmla="*/ 439489 h 2245386"/>
              <a:gd name="connsiteX0" fmla="*/ 0 w 10499574"/>
              <a:gd name="connsiteY0" fmla="*/ 439489 h 2398896"/>
              <a:gd name="connsiteX1" fmla="*/ 8810854 w 10499574"/>
              <a:gd name="connsiteY1" fmla="*/ 445139 h 2398896"/>
              <a:gd name="connsiteX2" fmla="*/ 8590360 w 10499574"/>
              <a:gd name="connsiteY2" fmla="*/ 0 h 2398896"/>
              <a:gd name="connsiteX3" fmla="*/ 10499574 w 10499574"/>
              <a:gd name="connsiteY3" fmla="*/ 1018821 h 2398896"/>
              <a:gd name="connsiteX4" fmla="*/ 9661097 w 10499574"/>
              <a:gd name="connsiteY4" fmla="*/ 2179052 h 2398896"/>
              <a:gd name="connsiteX5" fmla="*/ 9386823 w 10499574"/>
              <a:gd name="connsiteY5" fmla="*/ 1609956 h 2398896"/>
              <a:gd name="connsiteX6" fmla="*/ 0 w 10499574"/>
              <a:gd name="connsiteY6" fmla="*/ 1598152 h 2398896"/>
              <a:gd name="connsiteX7" fmla="*/ 0 w 10499574"/>
              <a:gd name="connsiteY7" fmla="*/ 439489 h 2398896"/>
              <a:gd name="connsiteX0" fmla="*/ 0 w 10499574"/>
              <a:gd name="connsiteY0" fmla="*/ 439489 h 2831732"/>
              <a:gd name="connsiteX1" fmla="*/ 8810854 w 10499574"/>
              <a:gd name="connsiteY1" fmla="*/ 445139 h 2831732"/>
              <a:gd name="connsiteX2" fmla="*/ 8590360 w 10499574"/>
              <a:gd name="connsiteY2" fmla="*/ 0 h 2831732"/>
              <a:gd name="connsiteX3" fmla="*/ 10499574 w 10499574"/>
              <a:gd name="connsiteY3" fmla="*/ 1018821 h 2831732"/>
              <a:gd name="connsiteX4" fmla="*/ 9661097 w 10499574"/>
              <a:gd name="connsiteY4" fmla="*/ 2179052 h 2831732"/>
              <a:gd name="connsiteX5" fmla="*/ 9386823 w 10499574"/>
              <a:gd name="connsiteY5" fmla="*/ 1609956 h 2831732"/>
              <a:gd name="connsiteX6" fmla="*/ 596710 w 10499574"/>
              <a:gd name="connsiteY6" fmla="*/ 2456385 h 2831732"/>
              <a:gd name="connsiteX7" fmla="*/ 0 w 10499574"/>
              <a:gd name="connsiteY7" fmla="*/ 439489 h 2831732"/>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912443"/>
              <a:gd name="connsiteX1" fmla="*/ 8810854 w 10499574"/>
              <a:gd name="connsiteY1" fmla="*/ 445139 h 2912443"/>
              <a:gd name="connsiteX2" fmla="*/ 8590360 w 10499574"/>
              <a:gd name="connsiteY2" fmla="*/ 0 h 2912443"/>
              <a:gd name="connsiteX3" fmla="*/ 10499574 w 10499574"/>
              <a:gd name="connsiteY3" fmla="*/ 1018821 h 2912443"/>
              <a:gd name="connsiteX4" fmla="*/ 9661097 w 10499574"/>
              <a:gd name="connsiteY4" fmla="*/ 2179052 h 2912443"/>
              <a:gd name="connsiteX5" fmla="*/ 9386823 w 10499574"/>
              <a:gd name="connsiteY5" fmla="*/ 1609956 h 2912443"/>
              <a:gd name="connsiteX6" fmla="*/ 1018952 w 10499574"/>
              <a:gd name="connsiteY6" fmla="*/ 2755839 h 2912443"/>
              <a:gd name="connsiteX7" fmla="*/ 0 w 10499574"/>
              <a:gd name="connsiteY7" fmla="*/ 439489 h 2912443"/>
              <a:gd name="connsiteX0" fmla="*/ 0 w 10499574"/>
              <a:gd name="connsiteY0" fmla="*/ 439489 h 2912443"/>
              <a:gd name="connsiteX1" fmla="*/ 8834596 w 10499574"/>
              <a:gd name="connsiteY1" fmla="*/ 505084 h 2912443"/>
              <a:gd name="connsiteX2" fmla="*/ 8590360 w 10499574"/>
              <a:gd name="connsiteY2" fmla="*/ 0 h 2912443"/>
              <a:gd name="connsiteX3" fmla="*/ 10499574 w 10499574"/>
              <a:gd name="connsiteY3" fmla="*/ 1018821 h 2912443"/>
              <a:gd name="connsiteX4" fmla="*/ 9661097 w 10499574"/>
              <a:gd name="connsiteY4" fmla="*/ 2179052 h 2912443"/>
              <a:gd name="connsiteX5" fmla="*/ 9386823 w 10499574"/>
              <a:gd name="connsiteY5" fmla="*/ 1609956 h 2912443"/>
              <a:gd name="connsiteX6" fmla="*/ 1018952 w 10499574"/>
              <a:gd name="connsiteY6" fmla="*/ 2755839 h 2912443"/>
              <a:gd name="connsiteX7" fmla="*/ 0 w 10499574"/>
              <a:gd name="connsiteY7" fmla="*/ 439489 h 2912443"/>
              <a:gd name="connsiteX0" fmla="*/ 0 w 10378630"/>
              <a:gd name="connsiteY0" fmla="*/ 439489 h 2912443"/>
              <a:gd name="connsiteX1" fmla="*/ 8834596 w 10378630"/>
              <a:gd name="connsiteY1" fmla="*/ 505084 h 2912443"/>
              <a:gd name="connsiteX2" fmla="*/ 8590360 w 10378630"/>
              <a:gd name="connsiteY2" fmla="*/ 0 h 2912443"/>
              <a:gd name="connsiteX3" fmla="*/ 10378630 w 10378630"/>
              <a:gd name="connsiteY3" fmla="*/ 708737 h 2912443"/>
              <a:gd name="connsiteX4" fmla="*/ 9661097 w 10378630"/>
              <a:gd name="connsiteY4" fmla="*/ 2179052 h 2912443"/>
              <a:gd name="connsiteX5" fmla="*/ 9386823 w 10378630"/>
              <a:gd name="connsiteY5" fmla="*/ 1609956 h 2912443"/>
              <a:gd name="connsiteX6" fmla="*/ 1018952 w 10378630"/>
              <a:gd name="connsiteY6" fmla="*/ 2755839 h 2912443"/>
              <a:gd name="connsiteX7" fmla="*/ 0 w 10378630"/>
              <a:gd name="connsiteY7" fmla="*/ 439489 h 2912443"/>
              <a:gd name="connsiteX0" fmla="*/ 0 w 10329183"/>
              <a:gd name="connsiteY0" fmla="*/ 266212 h 2912443"/>
              <a:gd name="connsiteX1" fmla="*/ 8785149 w 10329183"/>
              <a:gd name="connsiteY1" fmla="*/ 505084 h 2912443"/>
              <a:gd name="connsiteX2" fmla="*/ 8540913 w 10329183"/>
              <a:gd name="connsiteY2" fmla="*/ 0 h 2912443"/>
              <a:gd name="connsiteX3" fmla="*/ 10329183 w 10329183"/>
              <a:gd name="connsiteY3" fmla="*/ 708737 h 2912443"/>
              <a:gd name="connsiteX4" fmla="*/ 9611650 w 10329183"/>
              <a:gd name="connsiteY4" fmla="*/ 2179052 h 2912443"/>
              <a:gd name="connsiteX5" fmla="*/ 9337376 w 10329183"/>
              <a:gd name="connsiteY5" fmla="*/ 1609956 h 2912443"/>
              <a:gd name="connsiteX6" fmla="*/ 969505 w 10329183"/>
              <a:gd name="connsiteY6" fmla="*/ 2755839 h 2912443"/>
              <a:gd name="connsiteX7" fmla="*/ 0 w 10329183"/>
              <a:gd name="connsiteY7" fmla="*/ 266212 h 2912443"/>
              <a:gd name="connsiteX0" fmla="*/ 0 w 10329183"/>
              <a:gd name="connsiteY0" fmla="*/ 266212 h 2912443"/>
              <a:gd name="connsiteX1" fmla="*/ 8785149 w 10329183"/>
              <a:gd name="connsiteY1" fmla="*/ 505084 h 2912443"/>
              <a:gd name="connsiteX2" fmla="*/ 8540913 w 10329183"/>
              <a:gd name="connsiteY2" fmla="*/ 0 h 2912443"/>
              <a:gd name="connsiteX3" fmla="*/ 10329183 w 10329183"/>
              <a:gd name="connsiteY3" fmla="*/ 708737 h 2912443"/>
              <a:gd name="connsiteX4" fmla="*/ 9611650 w 10329183"/>
              <a:gd name="connsiteY4" fmla="*/ 2179052 h 2912443"/>
              <a:gd name="connsiteX5" fmla="*/ 9337376 w 10329183"/>
              <a:gd name="connsiteY5" fmla="*/ 1609956 h 2912443"/>
              <a:gd name="connsiteX6" fmla="*/ 969505 w 10329183"/>
              <a:gd name="connsiteY6" fmla="*/ 2755839 h 2912443"/>
              <a:gd name="connsiteX7" fmla="*/ 0 w 10329183"/>
              <a:gd name="connsiteY7" fmla="*/ 266212 h 2912443"/>
              <a:gd name="connsiteX0" fmla="*/ 0 w 10329183"/>
              <a:gd name="connsiteY0" fmla="*/ 266212 h 2887072"/>
              <a:gd name="connsiteX1" fmla="*/ 8785149 w 10329183"/>
              <a:gd name="connsiteY1" fmla="*/ 505084 h 2887072"/>
              <a:gd name="connsiteX2" fmla="*/ 8540913 w 10329183"/>
              <a:gd name="connsiteY2" fmla="*/ 0 h 2887072"/>
              <a:gd name="connsiteX3" fmla="*/ 10329183 w 10329183"/>
              <a:gd name="connsiteY3" fmla="*/ 708737 h 2887072"/>
              <a:gd name="connsiteX4" fmla="*/ 9611650 w 10329183"/>
              <a:gd name="connsiteY4" fmla="*/ 2179052 h 2887072"/>
              <a:gd name="connsiteX5" fmla="*/ 9337376 w 10329183"/>
              <a:gd name="connsiteY5" fmla="*/ 1609956 h 2887072"/>
              <a:gd name="connsiteX6" fmla="*/ 969505 w 10329183"/>
              <a:gd name="connsiteY6" fmla="*/ 2755839 h 2887072"/>
              <a:gd name="connsiteX7" fmla="*/ 0 w 10329183"/>
              <a:gd name="connsiteY7" fmla="*/ 266212 h 2887072"/>
              <a:gd name="connsiteX0" fmla="*/ 0 w 10329183"/>
              <a:gd name="connsiteY0" fmla="*/ 266212 h 2878095"/>
              <a:gd name="connsiteX1" fmla="*/ 8785149 w 10329183"/>
              <a:gd name="connsiteY1" fmla="*/ 505084 h 2878095"/>
              <a:gd name="connsiteX2" fmla="*/ 8540913 w 10329183"/>
              <a:gd name="connsiteY2" fmla="*/ 0 h 2878095"/>
              <a:gd name="connsiteX3" fmla="*/ 10329183 w 10329183"/>
              <a:gd name="connsiteY3" fmla="*/ 708737 h 2878095"/>
              <a:gd name="connsiteX4" fmla="*/ 9611650 w 10329183"/>
              <a:gd name="connsiteY4" fmla="*/ 2179052 h 2878095"/>
              <a:gd name="connsiteX5" fmla="*/ 9328456 w 10329183"/>
              <a:gd name="connsiteY5" fmla="*/ 1568507 h 2878095"/>
              <a:gd name="connsiteX6" fmla="*/ 969505 w 10329183"/>
              <a:gd name="connsiteY6" fmla="*/ 2755839 h 2878095"/>
              <a:gd name="connsiteX7" fmla="*/ 0 w 10329183"/>
              <a:gd name="connsiteY7" fmla="*/ 266212 h 2878095"/>
              <a:gd name="connsiteX0" fmla="*/ 0 w 10213226"/>
              <a:gd name="connsiteY0" fmla="*/ 266212 h 2878095"/>
              <a:gd name="connsiteX1" fmla="*/ 8785149 w 10213226"/>
              <a:gd name="connsiteY1" fmla="*/ 505084 h 2878095"/>
              <a:gd name="connsiteX2" fmla="*/ 8540913 w 10213226"/>
              <a:gd name="connsiteY2" fmla="*/ 0 h 2878095"/>
              <a:gd name="connsiteX3" fmla="*/ 10213226 w 10213226"/>
              <a:gd name="connsiteY3" fmla="*/ 598164 h 2878095"/>
              <a:gd name="connsiteX4" fmla="*/ 9611650 w 10213226"/>
              <a:gd name="connsiteY4" fmla="*/ 2179052 h 2878095"/>
              <a:gd name="connsiteX5" fmla="*/ 9328456 w 10213226"/>
              <a:gd name="connsiteY5" fmla="*/ 1568507 h 2878095"/>
              <a:gd name="connsiteX6" fmla="*/ 969505 w 10213226"/>
              <a:gd name="connsiteY6" fmla="*/ 2755839 h 2878095"/>
              <a:gd name="connsiteX7" fmla="*/ 0 w 10213226"/>
              <a:gd name="connsiteY7" fmla="*/ 266212 h 2878095"/>
              <a:gd name="connsiteX0" fmla="*/ 0 w 10261366"/>
              <a:gd name="connsiteY0" fmla="*/ 266212 h 2878095"/>
              <a:gd name="connsiteX1" fmla="*/ 8785149 w 10261366"/>
              <a:gd name="connsiteY1" fmla="*/ 505084 h 2878095"/>
              <a:gd name="connsiteX2" fmla="*/ 8540913 w 10261366"/>
              <a:gd name="connsiteY2" fmla="*/ 0 h 2878095"/>
              <a:gd name="connsiteX3" fmla="*/ 10261366 w 10261366"/>
              <a:gd name="connsiteY3" fmla="*/ 620332 h 2878095"/>
              <a:gd name="connsiteX4" fmla="*/ 9611650 w 10261366"/>
              <a:gd name="connsiteY4" fmla="*/ 2179052 h 2878095"/>
              <a:gd name="connsiteX5" fmla="*/ 9328456 w 10261366"/>
              <a:gd name="connsiteY5" fmla="*/ 1568507 h 2878095"/>
              <a:gd name="connsiteX6" fmla="*/ 969505 w 10261366"/>
              <a:gd name="connsiteY6" fmla="*/ 2755839 h 2878095"/>
              <a:gd name="connsiteX7" fmla="*/ 0 w 10261366"/>
              <a:gd name="connsiteY7" fmla="*/ 266212 h 2878095"/>
              <a:gd name="connsiteX0" fmla="*/ 0 w 10261366"/>
              <a:gd name="connsiteY0" fmla="*/ 123762 h 2735645"/>
              <a:gd name="connsiteX1" fmla="*/ 8785149 w 10261366"/>
              <a:gd name="connsiteY1" fmla="*/ 362634 h 2735645"/>
              <a:gd name="connsiteX2" fmla="*/ 8609518 w 10261366"/>
              <a:gd name="connsiteY2" fmla="*/ 0 h 2735645"/>
              <a:gd name="connsiteX3" fmla="*/ 10261366 w 10261366"/>
              <a:gd name="connsiteY3" fmla="*/ 477882 h 2735645"/>
              <a:gd name="connsiteX4" fmla="*/ 9611650 w 10261366"/>
              <a:gd name="connsiteY4" fmla="*/ 2036602 h 2735645"/>
              <a:gd name="connsiteX5" fmla="*/ 9328456 w 10261366"/>
              <a:gd name="connsiteY5" fmla="*/ 1426057 h 2735645"/>
              <a:gd name="connsiteX6" fmla="*/ 969505 w 10261366"/>
              <a:gd name="connsiteY6" fmla="*/ 2613389 h 2735645"/>
              <a:gd name="connsiteX7" fmla="*/ 0 w 10261366"/>
              <a:gd name="connsiteY7" fmla="*/ 123762 h 2735645"/>
              <a:gd name="connsiteX0" fmla="*/ 0 w 10261366"/>
              <a:gd name="connsiteY0" fmla="*/ 123762 h 2735645"/>
              <a:gd name="connsiteX1" fmla="*/ 8785149 w 10261366"/>
              <a:gd name="connsiteY1" fmla="*/ 362634 h 2735645"/>
              <a:gd name="connsiteX2" fmla="*/ 8609518 w 10261366"/>
              <a:gd name="connsiteY2" fmla="*/ 0 h 2735645"/>
              <a:gd name="connsiteX3" fmla="*/ 10261366 w 10261366"/>
              <a:gd name="connsiteY3" fmla="*/ 477882 h 2735645"/>
              <a:gd name="connsiteX4" fmla="*/ 9577151 w 10261366"/>
              <a:gd name="connsiteY4" fmla="*/ 1951866 h 2735645"/>
              <a:gd name="connsiteX5" fmla="*/ 9328456 w 10261366"/>
              <a:gd name="connsiteY5" fmla="*/ 1426057 h 2735645"/>
              <a:gd name="connsiteX6" fmla="*/ 969505 w 10261366"/>
              <a:gd name="connsiteY6" fmla="*/ 2613389 h 2735645"/>
              <a:gd name="connsiteX7" fmla="*/ 0 w 10261366"/>
              <a:gd name="connsiteY7" fmla="*/ 123762 h 2735645"/>
              <a:gd name="connsiteX0" fmla="*/ 0 w 10261366"/>
              <a:gd name="connsiteY0" fmla="*/ 123762 h 2735645"/>
              <a:gd name="connsiteX1" fmla="*/ 8825551 w 10261366"/>
              <a:gd name="connsiteY1" fmla="*/ 424415 h 2735645"/>
              <a:gd name="connsiteX2" fmla="*/ 8609518 w 10261366"/>
              <a:gd name="connsiteY2" fmla="*/ 0 h 2735645"/>
              <a:gd name="connsiteX3" fmla="*/ 10261366 w 10261366"/>
              <a:gd name="connsiteY3" fmla="*/ 477882 h 2735645"/>
              <a:gd name="connsiteX4" fmla="*/ 9577151 w 10261366"/>
              <a:gd name="connsiteY4" fmla="*/ 1951866 h 2735645"/>
              <a:gd name="connsiteX5" fmla="*/ 9328456 w 10261366"/>
              <a:gd name="connsiteY5" fmla="*/ 1426057 h 2735645"/>
              <a:gd name="connsiteX6" fmla="*/ 969505 w 10261366"/>
              <a:gd name="connsiteY6" fmla="*/ 2613389 h 2735645"/>
              <a:gd name="connsiteX7" fmla="*/ 0 w 10261366"/>
              <a:gd name="connsiteY7" fmla="*/ 123762 h 2735645"/>
              <a:gd name="connsiteX0" fmla="*/ 0 w 10130721"/>
              <a:gd name="connsiteY0" fmla="*/ 123762 h 2735645"/>
              <a:gd name="connsiteX1" fmla="*/ 8825551 w 10130721"/>
              <a:gd name="connsiteY1" fmla="*/ 424415 h 2735645"/>
              <a:gd name="connsiteX2" fmla="*/ 8609518 w 10130721"/>
              <a:gd name="connsiteY2" fmla="*/ 0 h 2735645"/>
              <a:gd name="connsiteX3" fmla="*/ 10130721 w 10130721"/>
              <a:gd name="connsiteY3" fmla="*/ 500576 h 2735645"/>
              <a:gd name="connsiteX4" fmla="*/ 9577151 w 10130721"/>
              <a:gd name="connsiteY4" fmla="*/ 1951866 h 2735645"/>
              <a:gd name="connsiteX5" fmla="*/ 9328456 w 10130721"/>
              <a:gd name="connsiteY5" fmla="*/ 1426057 h 2735645"/>
              <a:gd name="connsiteX6" fmla="*/ 969505 w 10130721"/>
              <a:gd name="connsiteY6" fmla="*/ 2613389 h 2735645"/>
              <a:gd name="connsiteX7" fmla="*/ 0 w 10130721"/>
              <a:gd name="connsiteY7" fmla="*/ 123762 h 2735645"/>
              <a:gd name="connsiteX0" fmla="*/ 0 w 10130721"/>
              <a:gd name="connsiteY0" fmla="*/ 123762 h 2735645"/>
              <a:gd name="connsiteX1" fmla="*/ 8714981 w 10130721"/>
              <a:gd name="connsiteY1" fmla="*/ 512283 h 2735645"/>
              <a:gd name="connsiteX2" fmla="*/ 8609518 w 10130721"/>
              <a:gd name="connsiteY2" fmla="*/ 0 h 2735645"/>
              <a:gd name="connsiteX3" fmla="*/ 10130721 w 10130721"/>
              <a:gd name="connsiteY3" fmla="*/ 500576 h 2735645"/>
              <a:gd name="connsiteX4" fmla="*/ 9577151 w 10130721"/>
              <a:gd name="connsiteY4" fmla="*/ 1951866 h 2735645"/>
              <a:gd name="connsiteX5" fmla="*/ 9328456 w 10130721"/>
              <a:gd name="connsiteY5" fmla="*/ 1426057 h 2735645"/>
              <a:gd name="connsiteX6" fmla="*/ 969505 w 10130721"/>
              <a:gd name="connsiteY6" fmla="*/ 2613389 h 2735645"/>
              <a:gd name="connsiteX7" fmla="*/ 0 w 10130721"/>
              <a:gd name="connsiteY7" fmla="*/ 123762 h 2735645"/>
              <a:gd name="connsiteX0" fmla="*/ 0 w 10130721"/>
              <a:gd name="connsiteY0" fmla="*/ 9532 h 2621415"/>
              <a:gd name="connsiteX1" fmla="*/ 8714981 w 10130721"/>
              <a:gd name="connsiteY1" fmla="*/ 398053 h 2621415"/>
              <a:gd name="connsiteX2" fmla="*/ 8518655 w 10130721"/>
              <a:gd name="connsiteY2" fmla="*/ 0 h 2621415"/>
              <a:gd name="connsiteX3" fmla="*/ 10130721 w 10130721"/>
              <a:gd name="connsiteY3" fmla="*/ 386346 h 2621415"/>
              <a:gd name="connsiteX4" fmla="*/ 9577151 w 10130721"/>
              <a:gd name="connsiteY4" fmla="*/ 1837636 h 2621415"/>
              <a:gd name="connsiteX5" fmla="*/ 9328456 w 10130721"/>
              <a:gd name="connsiteY5" fmla="*/ 1311827 h 2621415"/>
              <a:gd name="connsiteX6" fmla="*/ 969505 w 10130721"/>
              <a:gd name="connsiteY6" fmla="*/ 2499159 h 2621415"/>
              <a:gd name="connsiteX7" fmla="*/ 0 w 10130721"/>
              <a:gd name="connsiteY7" fmla="*/ 9532 h 2621415"/>
              <a:gd name="connsiteX0" fmla="*/ 0 w 10130772"/>
              <a:gd name="connsiteY0" fmla="*/ 9532 h 2621415"/>
              <a:gd name="connsiteX1" fmla="*/ 8714981 w 10130772"/>
              <a:gd name="connsiteY1" fmla="*/ 398053 h 2621415"/>
              <a:gd name="connsiteX2" fmla="*/ 8518655 w 10130772"/>
              <a:gd name="connsiteY2" fmla="*/ 0 h 2621415"/>
              <a:gd name="connsiteX3" fmla="*/ 10130773 w 10130772"/>
              <a:gd name="connsiteY3" fmla="*/ 492098 h 2621415"/>
              <a:gd name="connsiteX4" fmla="*/ 9577151 w 10130772"/>
              <a:gd name="connsiteY4" fmla="*/ 1837636 h 2621415"/>
              <a:gd name="connsiteX5" fmla="*/ 9328456 w 10130772"/>
              <a:gd name="connsiteY5" fmla="*/ 1311827 h 2621415"/>
              <a:gd name="connsiteX6" fmla="*/ 969505 w 10130772"/>
              <a:gd name="connsiteY6" fmla="*/ 2499159 h 2621415"/>
              <a:gd name="connsiteX7" fmla="*/ 0 w 10130772"/>
              <a:gd name="connsiteY7" fmla="*/ 9532 h 2621415"/>
              <a:gd name="connsiteX0" fmla="*/ 0 w 10130772"/>
              <a:gd name="connsiteY0" fmla="*/ 9532 h 2631357"/>
              <a:gd name="connsiteX1" fmla="*/ 8714981 w 10130772"/>
              <a:gd name="connsiteY1" fmla="*/ 398053 h 2631357"/>
              <a:gd name="connsiteX2" fmla="*/ 8518655 w 10130772"/>
              <a:gd name="connsiteY2" fmla="*/ 0 h 2631357"/>
              <a:gd name="connsiteX3" fmla="*/ 10130773 w 10130772"/>
              <a:gd name="connsiteY3" fmla="*/ 492098 h 2631357"/>
              <a:gd name="connsiteX4" fmla="*/ 9577151 w 10130772"/>
              <a:gd name="connsiteY4" fmla="*/ 1837636 h 2631357"/>
              <a:gd name="connsiteX5" fmla="*/ 9227174 w 10130772"/>
              <a:gd name="connsiteY5" fmla="*/ 1357531 h 2631357"/>
              <a:gd name="connsiteX6" fmla="*/ 969505 w 10130772"/>
              <a:gd name="connsiteY6" fmla="*/ 2499159 h 2631357"/>
              <a:gd name="connsiteX7" fmla="*/ 0 w 10130772"/>
              <a:gd name="connsiteY7" fmla="*/ 9532 h 2631357"/>
              <a:gd name="connsiteX0" fmla="*/ 0 w 10130772"/>
              <a:gd name="connsiteY0" fmla="*/ 9532 h 2631357"/>
              <a:gd name="connsiteX1" fmla="*/ 8653968 w 10130772"/>
              <a:gd name="connsiteY1" fmla="*/ 458132 h 2631357"/>
              <a:gd name="connsiteX2" fmla="*/ 8518655 w 10130772"/>
              <a:gd name="connsiteY2" fmla="*/ 0 h 2631357"/>
              <a:gd name="connsiteX3" fmla="*/ 10130773 w 10130772"/>
              <a:gd name="connsiteY3" fmla="*/ 492098 h 2631357"/>
              <a:gd name="connsiteX4" fmla="*/ 9577151 w 10130772"/>
              <a:gd name="connsiteY4" fmla="*/ 1837636 h 2631357"/>
              <a:gd name="connsiteX5" fmla="*/ 9227174 w 10130772"/>
              <a:gd name="connsiteY5" fmla="*/ 1357531 h 2631357"/>
              <a:gd name="connsiteX6" fmla="*/ 969505 w 10130772"/>
              <a:gd name="connsiteY6" fmla="*/ 2499159 h 2631357"/>
              <a:gd name="connsiteX7" fmla="*/ 0 w 10130772"/>
              <a:gd name="connsiteY7" fmla="*/ 9532 h 2631357"/>
              <a:gd name="connsiteX0" fmla="*/ 0 w 10130772"/>
              <a:gd name="connsiteY0" fmla="*/ 0 h 2621825"/>
              <a:gd name="connsiteX1" fmla="*/ 8653968 w 10130772"/>
              <a:gd name="connsiteY1" fmla="*/ 448600 h 2621825"/>
              <a:gd name="connsiteX2" fmla="*/ 8407000 w 10130772"/>
              <a:gd name="connsiteY2" fmla="*/ 73400 h 2621825"/>
              <a:gd name="connsiteX3" fmla="*/ 10130773 w 10130772"/>
              <a:gd name="connsiteY3" fmla="*/ 482566 h 2621825"/>
              <a:gd name="connsiteX4" fmla="*/ 9577151 w 10130772"/>
              <a:gd name="connsiteY4" fmla="*/ 1828104 h 2621825"/>
              <a:gd name="connsiteX5" fmla="*/ 9227174 w 10130772"/>
              <a:gd name="connsiteY5" fmla="*/ 1347999 h 2621825"/>
              <a:gd name="connsiteX6" fmla="*/ 969505 w 10130772"/>
              <a:gd name="connsiteY6" fmla="*/ 2489627 h 2621825"/>
              <a:gd name="connsiteX7" fmla="*/ 0 w 10130772"/>
              <a:gd name="connsiteY7" fmla="*/ 0 h 2621825"/>
              <a:gd name="connsiteX0" fmla="*/ 364529 w 10495301"/>
              <a:gd name="connsiteY0" fmla="*/ 0 h 3311252"/>
              <a:gd name="connsiteX1" fmla="*/ 9018497 w 10495301"/>
              <a:gd name="connsiteY1" fmla="*/ 448600 h 3311252"/>
              <a:gd name="connsiteX2" fmla="*/ 8771529 w 10495301"/>
              <a:gd name="connsiteY2" fmla="*/ 73400 h 3311252"/>
              <a:gd name="connsiteX3" fmla="*/ 10495302 w 10495301"/>
              <a:gd name="connsiteY3" fmla="*/ 482566 h 3311252"/>
              <a:gd name="connsiteX4" fmla="*/ 9941680 w 10495301"/>
              <a:gd name="connsiteY4" fmla="*/ 1828104 h 3311252"/>
              <a:gd name="connsiteX5" fmla="*/ 9591703 w 10495301"/>
              <a:gd name="connsiteY5" fmla="*/ 1347999 h 3311252"/>
              <a:gd name="connsiteX6" fmla="*/ 0 w 10495301"/>
              <a:gd name="connsiteY6" fmla="*/ 3264766 h 3311252"/>
              <a:gd name="connsiteX7" fmla="*/ 364529 w 10495301"/>
              <a:gd name="connsiteY7" fmla="*/ 0 h 3311252"/>
              <a:gd name="connsiteX0" fmla="*/ 364529 w 10495301"/>
              <a:gd name="connsiteY0" fmla="*/ 0 h 3338678"/>
              <a:gd name="connsiteX1" fmla="*/ 9018497 w 10495301"/>
              <a:gd name="connsiteY1" fmla="*/ 448600 h 3338678"/>
              <a:gd name="connsiteX2" fmla="*/ 8771529 w 10495301"/>
              <a:gd name="connsiteY2" fmla="*/ 73400 h 3338678"/>
              <a:gd name="connsiteX3" fmla="*/ 10495302 w 10495301"/>
              <a:gd name="connsiteY3" fmla="*/ 482566 h 3338678"/>
              <a:gd name="connsiteX4" fmla="*/ 9941680 w 10495301"/>
              <a:gd name="connsiteY4" fmla="*/ 1828104 h 3338678"/>
              <a:gd name="connsiteX5" fmla="*/ 9591703 w 10495301"/>
              <a:gd name="connsiteY5" fmla="*/ 1347999 h 3338678"/>
              <a:gd name="connsiteX6" fmla="*/ 0 w 10495301"/>
              <a:gd name="connsiteY6" fmla="*/ 3264766 h 3338678"/>
              <a:gd name="connsiteX7" fmla="*/ 364529 w 10495301"/>
              <a:gd name="connsiteY7" fmla="*/ 0 h 3338678"/>
              <a:gd name="connsiteX0" fmla="*/ 364529 w 10495301"/>
              <a:gd name="connsiteY0" fmla="*/ 0 h 3349405"/>
              <a:gd name="connsiteX1" fmla="*/ 9018497 w 10495301"/>
              <a:gd name="connsiteY1" fmla="*/ 448600 h 3349405"/>
              <a:gd name="connsiteX2" fmla="*/ 8771529 w 10495301"/>
              <a:gd name="connsiteY2" fmla="*/ 73400 h 3349405"/>
              <a:gd name="connsiteX3" fmla="*/ 10495302 w 10495301"/>
              <a:gd name="connsiteY3" fmla="*/ 482566 h 3349405"/>
              <a:gd name="connsiteX4" fmla="*/ 9941680 w 10495301"/>
              <a:gd name="connsiteY4" fmla="*/ 1828104 h 3349405"/>
              <a:gd name="connsiteX5" fmla="*/ 9591703 w 10495301"/>
              <a:gd name="connsiteY5" fmla="*/ 1347999 h 3349405"/>
              <a:gd name="connsiteX6" fmla="*/ 0 w 10495301"/>
              <a:gd name="connsiteY6" fmla="*/ 3264766 h 3349405"/>
              <a:gd name="connsiteX7" fmla="*/ 364529 w 10495301"/>
              <a:gd name="connsiteY7" fmla="*/ 0 h 3349405"/>
              <a:gd name="connsiteX0" fmla="*/ 444393 w 10495301"/>
              <a:gd name="connsiteY0" fmla="*/ 187830 h 3276005"/>
              <a:gd name="connsiteX1" fmla="*/ 9018497 w 10495301"/>
              <a:gd name="connsiteY1" fmla="*/ 375200 h 3276005"/>
              <a:gd name="connsiteX2" fmla="*/ 8771529 w 10495301"/>
              <a:gd name="connsiteY2" fmla="*/ 0 h 3276005"/>
              <a:gd name="connsiteX3" fmla="*/ 10495302 w 10495301"/>
              <a:gd name="connsiteY3" fmla="*/ 409166 h 3276005"/>
              <a:gd name="connsiteX4" fmla="*/ 9941680 w 10495301"/>
              <a:gd name="connsiteY4" fmla="*/ 1754704 h 3276005"/>
              <a:gd name="connsiteX5" fmla="*/ 9591703 w 10495301"/>
              <a:gd name="connsiteY5" fmla="*/ 1274599 h 3276005"/>
              <a:gd name="connsiteX6" fmla="*/ 0 w 10495301"/>
              <a:gd name="connsiteY6" fmla="*/ 3191366 h 3276005"/>
              <a:gd name="connsiteX7" fmla="*/ 444393 w 10495301"/>
              <a:gd name="connsiteY7" fmla="*/ 187830 h 3276005"/>
              <a:gd name="connsiteX0" fmla="*/ 444393 w 10495301"/>
              <a:gd name="connsiteY0" fmla="*/ 187830 h 3276005"/>
              <a:gd name="connsiteX1" fmla="*/ 9018497 w 10495301"/>
              <a:gd name="connsiteY1" fmla="*/ 375200 h 3276005"/>
              <a:gd name="connsiteX2" fmla="*/ 8771529 w 10495301"/>
              <a:gd name="connsiteY2" fmla="*/ 0 h 3276005"/>
              <a:gd name="connsiteX3" fmla="*/ 10495302 w 10495301"/>
              <a:gd name="connsiteY3" fmla="*/ 409166 h 3276005"/>
              <a:gd name="connsiteX4" fmla="*/ 9941680 w 10495301"/>
              <a:gd name="connsiteY4" fmla="*/ 1754704 h 3276005"/>
              <a:gd name="connsiteX5" fmla="*/ 9591703 w 10495301"/>
              <a:gd name="connsiteY5" fmla="*/ 1274599 h 3276005"/>
              <a:gd name="connsiteX6" fmla="*/ 0 w 10495301"/>
              <a:gd name="connsiteY6" fmla="*/ 3191366 h 3276005"/>
              <a:gd name="connsiteX7" fmla="*/ 444393 w 10495301"/>
              <a:gd name="connsiteY7" fmla="*/ 187830 h 3276005"/>
              <a:gd name="connsiteX0" fmla="*/ 444393 w 10495301"/>
              <a:gd name="connsiteY0" fmla="*/ 187830 h 3276005"/>
              <a:gd name="connsiteX1" fmla="*/ 9018497 w 10495301"/>
              <a:gd name="connsiteY1" fmla="*/ 375200 h 3276005"/>
              <a:gd name="connsiteX2" fmla="*/ 8771529 w 10495301"/>
              <a:gd name="connsiteY2" fmla="*/ 0 h 3276005"/>
              <a:gd name="connsiteX3" fmla="*/ 10495302 w 10495301"/>
              <a:gd name="connsiteY3" fmla="*/ 409166 h 3276005"/>
              <a:gd name="connsiteX4" fmla="*/ 9941680 w 10495301"/>
              <a:gd name="connsiteY4" fmla="*/ 1754704 h 3276005"/>
              <a:gd name="connsiteX5" fmla="*/ 9591703 w 10495301"/>
              <a:gd name="connsiteY5" fmla="*/ 1274599 h 3276005"/>
              <a:gd name="connsiteX6" fmla="*/ 0 w 10495301"/>
              <a:gd name="connsiteY6" fmla="*/ 3191366 h 3276005"/>
              <a:gd name="connsiteX7" fmla="*/ 444393 w 10495301"/>
              <a:gd name="connsiteY7" fmla="*/ 187830 h 3276005"/>
              <a:gd name="connsiteX0" fmla="*/ 444393 w 10495301"/>
              <a:gd name="connsiteY0" fmla="*/ 187830 h 3268999"/>
              <a:gd name="connsiteX1" fmla="*/ 9018497 w 10495301"/>
              <a:gd name="connsiteY1" fmla="*/ 375200 h 3268999"/>
              <a:gd name="connsiteX2" fmla="*/ 8771529 w 10495301"/>
              <a:gd name="connsiteY2" fmla="*/ 0 h 3268999"/>
              <a:gd name="connsiteX3" fmla="*/ 10495302 w 10495301"/>
              <a:gd name="connsiteY3" fmla="*/ 409166 h 3268999"/>
              <a:gd name="connsiteX4" fmla="*/ 9941680 w 10495301"/>
              <a:gd name="connsiteY4" fmla="*/ 1754704 h 3268999"/>
              <a:gd name="connsiteX5" fmla="*/ 9764128 w 10495301"/>
              <a:gd name="connsiteY5" fmla="*/ 1176157 h 3268999"/>
              <a:gd name="connsiteX6" fmla="*/ 0 w 10495301"/>
              <a:gd name="connsiteY6" fmla="*/ 3191366 h 3268999"/>
              <a:gd name="connsiteX7" fmla="*/ 444393 w 10495301"/>
              <a:gd name="connsiteY7" fmla="*/ 187830 h 3268999"/>
              <a:gd name="connsiteX0" fmla="*/ 444393 w 10495301"/>
              <a:gd name="connsiteY0" fmla="*/ 187830 h 3268998"/>
              <a:gd name="connsiteX1" fmla="*/ 9018497 w 10495301"/>
              <a:gd name="connsiteY1" fmla="*/ 375200 h 3268998"/>
              <a:gd name="connsiteX2" fmla="*/ 8771529 w 10495301"/>
              <a:gd name="connsiteY2" fmla="*/ 0 h 3268998"/>
              <a:gd name="connsiteX3" fmla="*/ 10495302 w 10495301"/>
              <a:gd name="connsiteY3" fmla="*/ 409166 h 3268998"/>
              <a:gd name="connsiteX4" fmla="*/ 10077931 w 10495301"/>
              <a:gd name="connsiteY4" fmla="*/ 1478323 h 3268998"/>
              <a:gd name="connsiteX5" fmla="*/ 9764128 w 10495301"/>
              <a:gd name="connsiteY5" fmla="*/ 1176157 h 3268998"/>
              <a:gd name="connsiteX6" fmla="*/ 0 w 10495301"/>
              <a:gd name="connsiteY6" fmla="*/ 3191366 h 3268998"/>
              <a:gd name="connsiteX7" fmla="*/ 444393 w 10495301"/>
              <a:gd name="connsiteY7" fmla="*/ 187830 h 3268998"/>
              <a:gd name="connsiteX0" fmla="*/ 444393 w 10495301"/>
              <a:gd name="connsiteY0" fmla="*/ 187830 h 3268998"/>
              <a:gd name="connsiteX1" fmla="*/ 9293991 w 10495301"/>
              <a:gd name="connsiteY1" fmla="*/ 371492 h 3268998"/>
              <a:gd name="connsiteX2" fmla="*/ 8771529 w 10495301"/>
              <a:gd name="connsiteY2" fmla="*/ 0 h 3268998"/>
              <a:gd name="connsiteX3" fmla="*/ 10495302 w 10495301"/>
              <a:gd name="connsiteY3" fmla="*/ 409166 h 3268998"/>
              <a:gd name="connsiteX4" fmla="*/ 10077931 w 10495301"/>
              <a:gd name="connsiteY4" fmla="*/ 1478323 h 3268998"/>
              <a:gd name="connsiteX5" fmla="*/ 9764128 w 10495301"/>
              <a:gd name="connsiteY5" fmla="*/ 1176157 h 3268998"/>
              <a:gd name="connsiteX6" fmla="*/ 0 w 10495301"/>
              <a:gd name="connsiteY6" fmla="*/ 3191366 h 3268998"/>
              <a:gd name="connsiteX7" fmla="*/ 444393 w 10495301"/>
              <a:gd name="connsiteY7" fmla="*/ 187830 h 3268998"/>
              <a:gd name="connsiteX0" fmla="*/ 444393 w 10495301"/>
              <a:gd name="connsiteY0" fmla="*/ 74677 h 3155845"/>
              <a:gd name="connsiteX1" fmla="*/ 9293991 w 10495301"/>
              <a:gd name="connsiteY1" fmla="*/ 258339 h 3155845"/>
              <a:gd name="connsiteX2" fmla="*/ 9106701 w 10495301"/>
              <a:gd name="connsiteY2" fmla="*/ -1 h 3155845"/>
              <a:gd name="connsiteX3" fmla="*/ 10495302 w 10495301"/>
              <a:gd name="connsiteY3" fmla="*/ 296013 h 3155845"/>
              <a:gd name="connsiteX4" fmla="*/ 10077931 w 10495301"/>
              <a:gd name="connsiteY4" fmla="*/ 1365170 h 3155845"/>
              <a:gd name="connsiteX5" fmla="*/ 9764128 w 10495301"/>
              <a:gd name="connsiteY5" fmla="*/ 1063004 h 3155845"/>
              <a:gd name="connsiteX6" fmla="*/ 0 w 10495301"/>
              <a:gd name="connsiteY6" fmla="*/ 3078213 h 3155845"/>
              <a:gd name="connsiteX7" fmla="*/ 444393 w 10495301"/>
              <a:gd name="connsiteY7" fmla="*/ 74677 h 3155845"/>
              <a:gd name="connsiteX0" fmla="*/ 444393 w 10495301"/>
              <a:gd name="connsiteY0" fmla="*/ 74678 h 3152979"/>
              <a:gd name="connsiteX1" fmla="*/ 9293991 w 10495301"/>
              <a:gd name="connsiteY1" fmla="*/ 258340 h 3152979"/>
              <a:gd name="connsiteX2" fmla="*/ 9106701 w 10495301"/>
              <a:gd name="connsiteY2" fmla="*/ 0 h 3152979"/>
              <a:gd name="connsiteX3" fmla="*/ 10495302 w 10495301"/>
              <a:gd name="connsiteY3" fmla="*/ 296014 h 3152979"/>
              <a:gd name="connsiteX4" fmla="*/ 10077931 w 10495301"/>
              <a:gd name="connsiteY4" fmla="*/ 1365171 h 3152979"/>
              <a:gd name="connsiteX5" fmla="*/ 9866163 w 10495301"/>
              <a:gd name="connsiteY5" fmla="*/ 1017991 h 3152979"/>
              <a:gd name="connsiteX6" fmla="*/ 0 w 10495301"/>
              <a:gd name="connsiteY6" fmla="*/ 3078214 h 3152979"/>
              <a:gd name="connsiteX7" fmla="*/ 444393 w 10495301"/>
              <a:gd name="connsiteY7" fmla="*/ 74678 h 3152979"/>
              <a:gd name="connsiteX0" fmla="*/ 444393 w 10383969"/>
              <a:gd name="connsiteY0" fmla="*/ 74678 h 3152979"/>
              <a:gd name="connsiteX1" fmla="*/ 9293991 w 10383969"/>
              <a:gd name="connsiteY1" fmla="*/ 258340 h 3152979"/>
              <a:gd name="connsiteX2" fmla="*/ 9106701 w 10383969"/>
              <a:gd name="connsiteY2" fmla="*/ 0 h 3152979"/>
              <a:gd name="connsiteX3" fmla="*/ 10383970 w 10383969"/>
              <a:gd name="connsiteY3" fmla="*/ 261605 h 3152979"/>
              <a:gd name="connsiteX4" fmla="*/ 10077931 w 10383969"/>
              <a:gd name="connsiteY4" fmla="*/ 1365171 h 3152979"/>
              <a:gd name="connsiteX5" fmla="*/ 9866163 w 10383969"/>
              <a:gd name="connsiteY5" fmla="*/ 1017991 h 3152979"/>
              <a:gd name="connsiteX6" fmla="*/ 0 w 10383969"/>
              <a:gd name="connsiteY6" fmla="*/ 3078214 h 3152979"/>
              <a:gd name="connsiteX7" fmla="*/ 444393 w 10383969"/>
              <a:gd name="connsiteY7" fmla="*/ 74678 h 3152979"/>
              <a:gd name="connsiteX0" fmla="*/ 444393 w 10383969"/>
              <a:gd name="connsiteY0" fmla="*/ 74678 h 3156867"/>
              <a:gd name="connsiteX1" fmla="*/ 9293991 w 10383969"/>
              <a:gd name="connsiteY1" fmla="*/ 258340 h 3156867"/>
              <a:gd name="connsiteX2" fmla="*/ 9106701 w 10383969"/>
              <a:gd name="connsiteY2" fmla="*/ 0 h 3156867"/>
              <a:gd name="connsiteX3" fmla="*/ 10383970 w 10383969"/>
              <a:gd name="connsiteY3" fmla="*/ 261605 h 3156867"/>
              <a:gd name="connsiteX4" fmla="*/ 10077931 w 10383969"/>
              <a:gd name="connsiteY4" fmla="*/ 1365171 h 3156867"/>
              <a:gd name="connsiteX5" fmla="*/ 9857900 w 10383969"/>
              <a:gd name="connsiteY5" fmla="*/ 1078316 h 3156867"/>
              <a:gd name="connsiteX6" fmla="*/ 0 w 10383969"/>
              <a:gd name="connsiteY6" fmla="*/ 3078214 h 3156867"/>
              <a:gd name="connsiteX7" fmla="*/ 444393 w 10383969"/>
              <a:gd name="connsiteY7" fmla="*/ 74678 h 3156867"/>
              <a:gd name="connsiteX0" fmla="*/ 444393 w 10371045"/>
              <a:gd name="connsiteY0" fmla="*/ 74678 h 3156867"/>
              <a:gd name="connsiteX1" fmla="*/ 9293991 w 10371045"/>
              <a:gd name="connsiteY1" fmla="*/ 258340 h 3156867"/>
              <a:gd name="connsiteX2" fmla="*/ 9106701 w 10371045"/>
              <a:gd name="connsiteY2" fmla="*/ 0 h 3156867"/>
              <a:gd name="connsiteX3" fmla="*/ 10371046 w 10371045"/>
              <a:gd name="connsiteY3" fmla="*/ 342515 h 3156867"/>
              <a:gd name="connsiteX4" fmla="*/ 10077931 w 10371045"/>
              <a:gd name="connsiteY4" fmla="*/ 1365171 h 3156867"/>
              <a:gd name="connsiteX5" fmla="*/ 9857900 w 10371045"/>
              <a:gd name="connsiteY5" fmla="*/ 1078316 h 3156867"/>
              <a:gd name="connsiteX6" fmla="*/ 0 w 10371045"/>
              <a:gd name="connsiteY6" fmla="*/ 3078214 h 3156867"/>
              <a:gd name="connsiteX7" fmla="*/ 444393 w 10371045"/>
              <a:gd name="connsiteY7" fmla="*/ 74678 h 3156867"/>
              <a:gd name="connsiteX0" fmla="*/ 444393 w 10371045"/>
              <a:gd name="connsiteY0" fmla="*/ 33364 h 3115553"/>
              <a:gd name="connsiteX1" fmla="*/ 9293991 w 10371045"/>
              <a:gd name="connsiteY1" fmla="*/ 217026 h 3115553"/>
              <a:gd name="connsiteX2" fmla="*/ 9156347 w 10371045"/>
              <a:gd name="connsiteY2" fmla="*/ 0 h 3115553"/>
              <a:gd name="connsiteX3" fmla="*/ 10371046 w 10371045"/>
              <a:gd name="connsiteY3" fmla="*/ 301201 h 3115553"/>
              <a:gd name="connsiteX4" fmla="*/ 10077931 w 10371045"/>
              <a:gd name="connsiteY4" fmla="*/ 1323857 h 3115553"/>
              <a:gd name="connsiteX5" fmla="*/ 9857900 w 10371045"/>
              <a:gd name="connsiteY5" fmla="*/ 1037002 h 3115553"/>
              <a:gd name="connsiteX6" fmla="*/ 0 w 10371045"/>
              <a:gd name="connsiteY6" fmla="*/ 3036900 h 3115553"/>
              <a:gd name="connsiteX7" fmla="*/ 444393 w 10371045"/>
              <a:gd name="connsiteY7" fmla="*/ 33364 h 3115553"/>
              <a:gd name="connsiteX0" fmla="*/ -1 w 9926651"/>
              <a:gd name="connsiteY0" fmla="*/ 33364 h 2764810"/>
              <a:gd name="connsiteX1" fmla="*/ 8849597 w 9926651"/>
              <a:gd name="connsiteY1" fmla="*/ 217026 h 2764810"/>
              <a:gd name="connsiteX2" fmla="*/ 8711953 w 9926651"/>
              <a:gd name="connsiteY2" fmla="*/ 0 h 2764810"/>
              <a:gd name="connsiteX3" fmla="*/ 9926652 w 9926651"/>
              <a:gd name="connsiteY3" fmla="*/ 301201 h 2764810"/>
              <a:gd name="connsiteX4" fmla="*/ 9633537 w 9926651"/>
              <a:gd name="connsiteY4" fmla="*/ 1323857 h 2764810"/>
              <a:gd name="connsiteX5" fmla="*/ 9413506 w 9926651"/>
              <a:gd name="connsiteY5" fmla="*/ 1037002 h 2764810"/>
              <a:gd name="connsiteX6" fmla="*/ 3164 w 9926651"/>
              <a:gd name="connsiteY6" fmla="*/ 2649802 h 2764810"/>
              <a:gd name="connsiteX7" fmla="*/ -1 w 9926651"/>
              <a:gd name="connsiteY7" fmla="*/ 33364 h 2764810"/>
              <a:gd name="connsiteX0" fmla="*/ 0 w 10071438"/>
              <a:gd name="connsiteY0" fmla="*/ 40560 h 2764810"/>
              <a:gd name="connsiteX1" fmla="*/ 8994384 w 10071438"/>
              <a:gd name="connsiteY1" fmla="*/ 217026 h 2764810"/>
              <a:gd name="connsiteX2" fmla="*/ 8856740 w 10071438"/>
              <a:gd name="connsiteY2" fmla="*/ 0 h 2764810"/>
              <a:gd name="connsiteX3" fmla="*/ 10071439 w 10071438"/>
              <a:gd name="connsiteY3" fmla="*/ 301201 h 2764810"/>
              <a:gd name="connsiteX4" fmla="*/ 9778324 w 10071438"/>
              <a:gd name="connsiteY4" fmla="*/ 1323857 h 2764810"/>
              <a:gd name="connsiteX5" fmla="*/ 9558293 w 10071438"/>
              <a:gd name="connsiteY5" fmla="*/ 1037002 h 2764810"/>
              <a:gd name="connsiteX6" fmla="*/ 147951 w 10071438"/>
              <a:gd name="connsiteY6" fmla="*/ 2649802 h 2764810"/>
              <a:gd name="connsiteX7" fmla="*/ 0 w 10071438"/>
              <a:gd name="connsiteY7" fmla="*/ 40560 h 2764810"/>
              <a:gd name="connsiteX0" fmla="*/ 0 w 10071438"/>
              <a:gd name="connsiteY0" fmla="*/ 40560 h 2781306"/>
              <a:gd name="connsiteX1" fmla="*/ 8994384 w 10071438"/>
              <a:gd name="connsiteY1" fmla="*/ 217026 h 2781306"/>
              <a:gd name="connsiteX2" fmla="*/ 8856740 w 10071438"/>
              <a:gd name="connsiteY2" fmla="*/ 0 h 2781306"/>
              <a:gd name="connsiteX3" fmla="*/ 10071439 w 10071438"/>
              <a:gd name="connsiteY3" fmla="*/ 301201 h 2781306"/>
              <a:gd name="connsiteX4" fmla="*/ 9778324 w 10071438"/>
              <a:gd name="connsiteY4" fmla="*/ 1323857 h 2781306"/>
              <a:gd name="connsiteX5" fmla="*/ 9558293 w 10071438"/>
              <a:gd name="connsiteY5" fmla="*/ 1037002 h 2781306"/>
              <a:gd name="connsiteX6" fmla="*/ 147951 w 10071438"/>
              <a:gd name="connsiteY6" fmla="*/ 2649802 h 2781306"/>
              <a:gd name="connsiteX7" fmla="*/ 0 w 10071438"/>
              <a:gd name="connsiteY7" fmla="*/ 40560 h 2781306"/>
              <a:gd name="connsiteX0" fmla="*/ 0 w 9956151"/>
              <a:gd name="connsiteY0" fmla="*/ 40560 h 2781306"/>
              <a:gd name="connsiteX1" fmla="*/ 8994384 w 9956151"/>
              <a:gd name="connsiteY1" fmla="*/ 217026 h 2781306"/>
              <a:gd name="connsiteX2" fmla="*/ 8856740 w 9956151"/>
              <a:gd name="connsiteY2" fmla="*/ 0 h 2781306"/>
              <a:gd name="connsiteX3" fmla="*/ 9956152 w 9956151"/>
              <a:gd name="connsiteY3" fmla="*/ 297577 h 2781306"/>
              <a:gd name="connsiteX4" fmla="*/ 9778324 w 9956151"/>
              <a:gd name="connsiteY4" fmla="*/ 1323857 h 2781306"/>
              <a:gd name="connsiteX5" fmla="*/ 9558293 w 9956151"/>
              <a:gd name="connsiteY5" fmla="*/ 1037002 h 2781306"/>
              <a:gd name="connsiteX6" fmla="*/ 147951 w 9956151"/>
              <a:gd name="connsiteY6" fmla="*/ 2649802 h 2781306"/>
              <a:gd name="connsiteX7" fmla="*/ 0 w 9956151"/>
              <a:gd name="connsiteY7" fmla="*/ 40560 h 278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6151" h="2781306">
                <a:moveTo>
                  <a:pt x="0" y="40560"/>
                </a:moveTo>
                <a:cubicBezTo>
                  <a:pt x="1221852" y="466327"/>
                  <a:pt x="6460970" y="1012605"/>
                  <a:pt x="8994384" y="217026"/>
                </a:cubicBezTo>
                <a:lnTo>
                  <a:pt x="8856740" y="0"/>
                </a:lnTo>
                <a:lnTo>
                  <a:pt x="9956152" y="297577"/>
                </a:lnTo>
                <a:lnTo>
                  <a:pt x="9778324" y="1323857"/>
                </a:lnTo>
                <a:lnTo>
                  <a:pt x="9558293" y="1037002"/>
                </a:lnTo>
                <a:cubicBezTo>
                  <a:pt x="6907125" y="2638313"/>
                  <a:pt x="3413882" y="3022647"/>
                  <a:pt x="147951" y="2649802"/>
                </a:cubicBezTo>
                <a:lnTo>
                  <a:pt x="0" y="40560"/>
                </a:lnTo>
                <a:close/>
              </a:path>
            </a:pathLst>
          </a:custGeom>
          <a:gradFill flip="none" rotWithShape="1">
            <a:gsLst>
              <a:gs pos="99000">
                <a:srgbClr val="3CB1FD">
                  <a:alpha val="69000"/>
                </a:srgbClr>
              </a:gs>
              <a:gs pos="50000">
                <a:schemeClr val="bg2">
                  <a:lumMod val="75000"/>
                  <a:alpha val="0"/>
                </a:schemeClr>
              </a:gs>
            </a:gsLst>
            <a:lin ang="19200000" scaled="0"/>
            <a:tileRect/>
          </a:gradFill>
        </p:spPr>
        <p:txBody>
          <a:bodyPr wrap="square" lIns="640080" tIns="91440" bIns="9144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ＭＳ Ｐゴシック"/>
              </a:rPr>
              <a:t>   </a:t>
            </a:r>
          </a:p>
        </p:txBody>
      </p:sp>
      <p:pic>
        <p:nvPicPr>
          <p:cNvPr id="19" name="esri gis">
            <a:extLst>
              <a:ext uri="{FF2B5EF4-FFF2-40B4-BE49-F238E27FC236}">
                <a16:creationId xmlns:a16="http://schemas.microsoft.com/office/drawing/2014/main" id="{C7B333A9-9E87-48D2-9EE7-04C2BA876A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6006" y="4806679"/>
            <a:ext cx="787122" cy="787122"/>
          </a:xfrm>
          <a:prstGeom prst="rect">
            <a:avLst/>
          </a:prstGeom>
        </p:spPr>
      </p:pic>
      <p:sp>
        <p:nvSpPr>
          <p:cNvPr id="21" name="Right Arrow 27">
            <a:extLst>
              <a:ext uri="{FF2B5EF4-FFF2-40B4-BE49-F238E27FC236}">
                <a16:creationId xmlns:a16="http://schemas.microsoft.com/office/drawing/2014/main" id="{9F314149-A5B1-496A-906E-F5B420A31626}"/>
              </a:ext>
            </a:extLst>
          </p:cNvPr>
          <p:cNvSpPr/>
          <p:nvPr/>
        </p:nvSpPr>
        <p:spPr bwMode="auto">
          <a:xfrm rot="836528" flipH="1">
            <a:off x="6754261" y="4748149"/>
            <a:ext cx="5285465" cy="1512444"/>
          </a:xfrm>
          <a:custGeom>
            <a:avLst/>
            <a:gdLst>
              <a:gd name="connsiteX0" fmla="*/ 0 w 10499574"/>
              <a:gd name="connsiteY0" fmla="*/ 579331 h 2317325"/>
              <a:gd name="connsiteX1" fmla="*/ 9340912 w 10499574"/>
              <a:gd name="connsiteY1" fmla="*/ 579331 h 2317325"/>
              <a:gd name="connsiteX2" fmla="*/ 9340912 w 10499574"/>
              <a:gd name="connsiteY2" fmla="*/ 0 h 2317325"/>
              <a:gd name="connsiteX3" fmla="*/ 10499574 w 10499574"/>
              <a:gd name="connsiteY3" fmla="*/ 1158663 h 2317325"/>
              <a:gd name="connsiteX4" fmla="*/ 9340912 w 10499574"/>
              <a:gd name="connsiteY4" fmla="*/ 2317325 h 2317325"/>
              <a:gd name="connsiteX5" fmla="*/ 9340912 w 10499574"/>
              <a:gd name="connsiteY5" fmla="*/ 1737994 h 2317325"/>
              <a:gd name="connsiteX6" fmla="*/ 0 w 10499574"/>
              <a:gd name="connsiteY6" fmla="*/ 1737994 h 2317325"/>
              <a:gd name="connsiteX7" fmla="*/ 0 w 10499574"/>
              <a:gd name="connsiteY7" fmla="*/ 579331 h 2317325"/>
              <a:gd name="connsiteX0" fmla="*/ 0 w 10499574"/>
              <a:gd name="connsiteY0" fmla="*/ 579331 h 2317325"/>
              <a:gd name="connsiteX1" fmla="*/ 8810854 w 10499574"/>
              <a:gd name="connsiteY1" fmla="*/ 584981 h 2317325"/>
              <a:gd name="connsiteX2" fmla="*/ 9340912 w 10499574"/>
              <a:gd name="connsiteY2" fmla="*/ 0 h 2317325"/>
              <a:gd name="connsiteX3" fmla="*/ 10499574 w 10499574"/>
              <a:gd name="connsiteY3" fmla="*/ 1158663 h 2317325"/>
              <a:gd name="connsiteX4" fmla="*/ 9340912 w 10499574"/>
              <a:gd name="connsiteY4" fmla="*/ 2317325 h 2317325"/>
              <a:gd name="connsiteX5" fmla="*/ 9340912 w 10499574"/>
              <a:gd name="connsiteY5" fmla="*/ 1737994 h 2317325"/>
              <a:gd name="connsiteX6" fmla="*/ 0 w 10499574"/>
              <a:gd name="connsiteY6" fmla="*/ 1737994 h 2317325"/>
              <a:gd name="connsiteX7" fmla="*/ 0 w 10499574"/>
              <a:gd name="connsiteY7" fmla="*/ 579331 h 2317325"/>
              <a:gd name="connsiteX0" fmla="*/ 0 w 10499574"/>
              <a:gd name="connsiteY0" fmla="*/ 439489 h 2177483"/>
              <a:gd name="connsiteX1" fmla="*/ 8810854 w 10499574"/>
              <a:gd name="connsiteY1" fmla="*/ 445139 h 2177483"/>
              <a:gd name="connsiteX2" fmla="*/ 8590360 w 10499574"/>
              <a:gd name="connsiteY2" fmla="*/ 0 h 2177483"/>
              <a:gd name="connsiteX3" fmla="*/ 10499574 w 10499574"/>
              <a:gd name="connsiteY3" fmla="*/ 1018821 h 2177483"/>
              <a:gd name="connsiteX4" fmla="*/ 9340912 w 10499574"/>
              <a:gd name="connsiteY4" fmla="*/ 2177483 h 2177483"/>
              <a:gd name="connsiteX5" fmla="*/ 9340912 w 10499574"/>
              <a:gd name="connsiteY5" fmla="*/ 1598152 h 2177483"/>
              <a:gd name="connsiteX6" fmla="*/ 0 w 10499574"/>
              <a:gd name="connsiteY6" fmla="*/ 1598152 h 2177483"/>
              <a:gd name="connsiteX7" fmla="*/ 0 w 10499574"/>
              <a:gd name="connsiteY7" fmla="*/ 439489 h 2177483"/>
              <a:gd name="connsiteX0" fmla="*/ 0 w 10499574"/>
              <a:gd name="connsiteY0" fmla="*/ 439489 h 2177483"/>
              <a:gd name="connsiteX1" fmla="*/ 8810854 w 10499574"/>
              <a:gd name="connsiteY1" fmla="*/ 445139 h 2177483"/>
              <a:gd name="connsiteX2" fmla="*/ 8590360 w 10499574"/>
              <a:gd name="connsiteY2" fmla="*/ 0 h 2177483"/>
              <a:gd name="connsiteX3" fmla="*/ 10499574 w 10499574"/>
              <a:gd name="connsiteY3" fmla="*/ 1018821 h 2177483"/>
              <a:gd name="connsiteX4" fmla="*/ 9340912 w 10499574"/>
              <a:gd name="connsiteY4" fmla="*/ 2177483 h 2177483"/>
              <a:gd name="connsiteX5" fmla="*/ 9386823 w 10499574"/>
              <a:gd name="connsiteY5" fmla="*/ 1609956 h 2177483"/>
              <a:gd name="connsiteX6" fmla="*/ 0 w 10499574"/>
              <a:gd name="connsiteY6" fmla="*/ 1598152 h 2177483"/>
              <a:gd name="connsiteX7" fmla="*/ 0 w 10499574"/>
              <a:gd name="connsiteY7" fmla="*/ 439489 h 2177483"/>
              <a:gd name="connsiteX0" fmla="*/ 0 w 10499574"/>
              <a:gd name="connsiteY0" fmla="*/ 439489 h 2079888"/>
              <a:gd name="connsiteX1" fmla="*/ 8810854 w 10499574"/>
              <a:gd name="connsiteY1" fmla="*/ 445139 h 2079888"/>
              <a:gd name="connsiteX2" fmla="*/ 8590360 w 10499574"/>
              <a:gd name="connsiteY2" fmla="*/ 0 h 2079888"/>
              <a:gd name="connsiteX3" fmla="*/ 10499574 w 10499574"/>
              <a:gd name="connsiteY3" fmla="*/ 1018821 h 2079888"/>
              <a:gd name="connsiteX4" fmla="*/ 9618072 w 10499574"/>
              <a:gd name="connsiteY4" fmla="*/ 2079888 h 2079888"/>
              <a:gd name="connsiteX5" fmla="*/ 9386823 w 10499574"/>
              <a:gd name="connsiteY5" fmla="*/ 1609956 h 2079888"/>
              <a:gd name="connsiteX6" fmla="*/ 0 w 10499574"/>
              <a:gd name="connsiteY6" fmla="*/ 1598152 h 2079888"/>
              <a:gd name="connsiteX7" fmla="*/ 0 w 10499574"/>
              <a:gd name="connsiteY7" fmla="*/ 439489 h 2079888"/>
              <a:gd name="connsiteX0" fmla="*/ 0 w 10499574"/>
              <a:gd name="connsiteY0" fmla="*/ 439489 h 2179052"/>
              <a:gd name="connsiteX1" fmla="*/ 8810854 w 10499574"/>
              <a:gd name="connsiteY1" fmla="*/ 445139 h 2179052"/>
              <a:gd name="connsiteX2" fmla="*/ 8590360 w 10499574"/>
              <a:gd name="connsiteY2" fmla="*/ 0 h 2179052"/>
              <a:gd name="connsiteX3" fmla="*/ 10499574 w 10499574"/>
              <a:gd name="connsiteY3" fmla="*/ 1018821 h 2179052"/>
              <a:gd name="connsiteX4" fmla="*/ 9661097 w 10499574"/>
              <a:gd name="connsiteY4" fmla="*/ 2179052 h 2179052"/>
              <a:gd name="connsiteX5" fmla="*/ 9386823 w 10499574"/>
              <a:gd name="connsiteY5" fmla="*/ 1609956 h 2179052"/>
              <a:gd name="connsiteX6" fmla="*/ 0 w 10499574"/>
              <a:gd name="connsiteY6" fmla="*/ 1598152 h 2179052"/>
              <a:gd name="connsiteX7" fmla="*/ 0 w 10499574"/>
              <a:gd name="connsiteY7" fmla="*/ 439489 h 2179052"/>
              <a:gd name="connsiteX0" fmla="*/ 0 w 10499574"/>
              <a:gd name="connsiteY0" fmla="*/ 439489 h 2245386"/>
              <a:gd name="connsiteX1" fmla="*/ 8810854 w 10499574"/>
              <a:gd name="connsiteY1" fmla="*/ 445139 h 2245386"/>
              <a:gd name="connsiteX2" fmla="*/ 8590360 w 10499574"/>
              <a:gd name="connsiteY2" fmla="*/ 0 h 2245386"/>
              <a:gd name="connsiteX3" fmla="*/ 10499574 w 10499574"/>
              <a:gd name="connsiteY3" fmla="*/ 1018821 h 2245386"/>
              <a:gd name="connsiteX4" fmla="*/ 9661097 w 10499574"/>
              <a:gd name="connsiteY4" fmla="*/ 2179052 h 2245386"/>
              <a:gd name="connsiteX5" fmla="*/ 9386823 w 10499574"/>
              <a:gd name="connsiteY5" fmla="*/ 1609956 h 2245386"/>
              <a:gd name="connsiteX6" fmla="*/ 0 w 10499574"/>
              <a:gd name="connsiteY6" fmla="*/ 1598152 h 2245386"/>
              <a:gd name="connsiteX7" fmla="*/ 0 w 10499574"/>
              <a:gd name="connsiteY7" fmla="*/ 439489 h 2245386"/>
              <a:gd name="connsiteX0" fmla="*/ 0 w 10499574"/>
              <a:gd name="connsiteY0" fmla="*/ 439489 h 2398896"/>
              <a:gd name="connsiteX1" fmla="*/ 8810854 w 10499574"/>
              <a:gd name="connsiteY1" fmla="*/ 445139 h 2398896"/>
              <a:gd name="connsiteX2" fmla="*/ 8590360 w 10499574"/>
              <a:gd name="connsiteY2" fmla="*/ 0 h 2398896"/>
              <a:gd name="connsiteX3" fmla="*/ 10499574 w 10499574"/>
              <a:gd name="connsiteY3" fmla="*/ 1018821 h 2398896"/>
              <a:gd name="connsiteX4" fmla="*/ 9661097 w 10499574"/>
              <a:gd name="connsiteY4" fmla="*/ 2179052 h 2398896"/>
              <a:gd name="connsiteX5" fmla="*/ 9386823 w 10499574"/>
              <a:gd name="connsiteY5" fmla="*/ 1609956 h 2398896"/>
              <a:gd name="connsiteX6" fmla="*/ 0 w 10499574"/>
              <a:gd name="connsiteY6" fmla="*/ 1598152 h 2398896"/>
              <a:gd name="connsiteX7" fmla="*/ 0 w 10499574"/>
              <a:gd name="connsiteY7" fmla="*/ 439489 h 2398896"/>
              <a:gd name="connsiteX0" fmla="*/ 0 w 10499574"/>
              <a:gd name="connsiteY0" fmla="*/ 439489 h 2831732"/>
              <a:gd name="connsiteX1" fmla="*/ 8810854 w 10499574"/>
              <a:gd name="connsiteY1" fmla="*/ 445139 h 2831732"/>
              <a:gd name="connsiteX2" fmla="*/ 8590360 w 10499574"/>
              <a:gd name="connsiteY2" fmla="*/ 0 h 2831732"/>
              <a:gd name="connsiteX3" fmla="*/ 10499574 w 10499574"/>
              <a:gd name="connsiteY3" fmla="*/ 1018821 h 2831732"/>
              <a:gd name="connsiteX4" fmla="*/ 9661097 w 10499574"/>
              <a:gd name="connsiteY4" fmla="*/ 2179052 h 2831732"/>
              <a:gd name="connsiteX5" fmla="*/ 9386823 w 10499574"/>
              <a:gd name="connsiteY5" fmla="*/ 1609956 h 2831732"/>
              <a:gd name="connsiteX6" fmla="*/ 596710 w 10499574"/>
              <a:gd name="connsiteY6" fmla="*/ 2456385 h 2831732"/>
              <a:gd name="connsiteX7" fmla="*/ 0 w 10499574"/>
              <a:gd name="connsiteY7" fmla="*/ 439489 h 2831732"/>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912443"/>
              <a:gd name="connsiteX1" fmla="*/ 8810854 w 10499574"/>
              <a:gd name="connsiteY1" fmla="*/ 445139 h 2912443"/>
              <a:gd name="connsiteX2" fmla="*/ 8590360 w 10499574"/>
              <a:gd name="connsiteY2" fmla="*/ 0 h 2912443"/>
              <a:gd name="connsiteX3" fmla="*/ 10499574 w 10499574"/>
              <a:gd name="connsiteY3" fmla="*/ 1018821 h 2912443"/>
              <a:gd name="connsiteX4" fmla="*/ 9661097 w 10499574"/>
              <a:gd name="connsiteY4" fmla="*/ 2179052 h 2912443"/>
              <a:gd name="connsiteX5" fmla="*/ 9386823 w 10499574"/>
              <a:gd name="connsiteY5" fmla="*/ 1609956 h 2912443"/>
              <a:gd name="connsiteX6" fmla="*/ 1018952 w 10499574"/>
              <a:gd name="connsiteY6" fmla="*/ 2755839 h 2912443"/>
              <a:gd name="connsiteX7" fmla="*/ 0 w 10499574"/>
              <a:gd name="connsiteY7" fmla="*/ 439489 h 2912443"/>
              <a:gd name="connsiteX0" fmla="*/ 0 w 10499574"/>
              <a:gd name="connsiteY0" fmla="*/ 439489 h 2912443"/>
              <a:gd name="connsiteX1" fmla="*/ 8834596 w 10499574"/>
              <a:gd name="connsiteY1" fmla="*/ 505084 h 2912443"/>
              <a:gd name="connsiteX2" fmla="*/ 8590360 w 10499574"/>
              <a:gd name="connsiteY2" fmla="*/ 0 h 2912443"/>
              <a:gd name="connsiteX3" fmla="*/ 10499574 w 10499574"/>
              <a:gd name="connsiteY3" fmla="*/ 1018821 h 2912443"/>
              <a:gd name="connsiteX4" fmla="*/ 9661097 w 10499574"/>
              <a:gd name="connsiteY4" fmla="*/ 2179052 h 2912443"/>
              <a:gd name="connsiteX5" fmla="*/ 9386823 w 10499574"/>
              <a:gd name="connsiteY5" fmla="*/ 1609956 h 2912443"/>
              <a:gd name="connsiteX6" fmla="*/ 1018952 w 10499574"/>
              <a:gd name="connsiteY6" fmla="*/ 2755839 h 2912443"/>
              <a:gd name="connsiteX7" fmla="*/ 0 w 10499574"/>
              <a:gd name="connsiteY7" fmla="*/ 439489 h 2912443"/>
              <a:gd name="connsiteX0" fmla="*/ 0 w 10378630"/>
              <a:gd name="connsiteY0" fmla="*/ 439489 h 2912443"/>
              <a:gd name="connsiteX1" fmla="*/ 8834596 w 10378630"/>
              <a:gd name="connsiteY1" fmla="*/ 505084 h 2912443"/>
              <a:gd name="connsiteX2" fmla="*/ 8590360 w 10378630"/>
              <a:gd name="connsiteY2" fmla="*/ 0 h 2912443"/>
              <a:gd name="connsiteX3" fmla="*/ 10378630 w 10378630"/>
              <a:gd name="connsiteY3" fmla="*/ 708737 h 2912443"/>
              <a:gd name="connsiteX4" fmla="*/ 9661097 w 10378630"/>
              <a:gd name="connsiteY4" fmla="*/ 2179052 h 2912443"/>
              <a:gd name="connsiteX5" fmla="*/ 9386823 w 10378630"/>
              <a:gd name="connsiteY5" fmla="*/ 1609956 h 2912443"/>
              <a:gd name="connsiteX6" fmla="*/ 1018952 w 10378630"/>
              <a:gd name="connsiteY6" fmla="*/ 2755839 h 2912443"/>
              <a:gd name="connsiteX7" fmla="*/ 0 w 10378630"/>
              <a:gd name="connsiteY7" fmla="*/ 439489 h 2912443"/>
              <a:gd name="connsiteX0" fmla="*/ 0 w 10329183"/>
              <a:gd name="connsiteY0" fmla="*/ 266212 h 2912443"/>
              <a:gd name="connsiteX1" fmla="*/ 8785149 w 10329183"/>
              <a:gd name="connsiteY1" fmla="*/ 505084 h 2912443"/>
              <a:gd name="connsiteX2" fmla="*/ 8540913 w 10329183"/>
              <a:gd name="connsiteY2" fmla="*/ 0 h 2912443"/>
              <a:gd name="connsiteX3" fmla="*/ 10329183 w 10329183"/>
              <a:gd name="connsiteY3" fmla="*/ 708737 h 2912443"/>
              <a:gd name="connsiteX4" fmla="*/ 9611650 w 10329183"/>
              <a:gd name="connsiteY4" fmla="*/ 2179052 h 2912443"/>
              <a:gd name="connsiteX5" fmla="*/ 9337376 w 10329183"/>
              <a:gd name="connsiteY5" fmla="*/ 1609956 h 2912443"/>
              <a:gd name="connsiteX6" fmla="*/ 969505 w 10329183"/>
              <a:gd name="connsiteY6" fmla="*/ 2755839 h 2912443"/>
              <a:gd name="connsiteX7" fmla="*/ 0 w 10329183"/>
              <a:gd name="connsiteY7" fmla="*/ 266212 h 2912443"/>
              <a:gd name="connsiteX0" fmla="*/ 0 w 10329183"/>
              <a:gd name="connsiteY0" fmla="*/ 266212 h 2912443"/>
              <a:gd name="connsiteX1" fmla="*/ 8785149 w 10329183"/>
              <a:gd name="connsiteY1" fmla="*/ 505084 h 2912443"/>
              <a:gd name="connsiteX2" fmla="*/ 8540913 w 10329183"/>
              <a:gd name="connsiteY2" fmla="*/ 0 h 2912443"/>
              <a:gd name="connsiteX3" fmla="*/ 10329183 w 10329183"/>
              <a:gd name="connsiteY3" fmla="*/ 708737 h 2912443"/>
              <a:gd name="connsiteX4" fmla="*/ 9611650 w 10329183"/>
              <a:gd name="connsiteY4" fmla="*/ 2179052 h 2912443"/>
              <a:gd name="connsiteX5" fmla="*/ 9337376 w 10329183"/>
              <a:gd name="connsiteY5" fmla="*/ 1609956 h 2912443"/>
              <a:gd name="connsiteX6" fmla="*/ 969505 w 10329183"/>
              <a:gd name="connsiteY6" fmla="*/ 2755839 h 2912443"/>
              <a:gd name="connsiteX7" fmla="*/ 0 w 10329183"/>
              <a:gd name="connsiteY7" fmla="*/ 266212 h 2912443"/>
              <a:gd name="connsiteX0" fmla="*/ 0 w 10329183"/>
              <a:gd name="connsiteY0" fmla="*/ 266212 h 2887072"/>
              <a:gd name="connsiteX1" fmla="*/ 8785149 w 10329183"/>
              <a:gd name="connsiteY1" fmla="*/ 505084 h 2887072"/>
              <a:gd name="connsiteX2" fmla="*/ 8540913 w 10329183"/>
              <a:gd name="connsiteY2" fmla="*/ 0 h 2887072"/>
              <a:gd name="connsiteX3" fmla="*/ 10329183 w 10329183"/>
              <a:gd name="connsiteY3" fmla="*/ 708737 h 2887072"/>
              <a:gd name="connsiteX4" fmla="*/ 9611650 w 10329183"/>
              <a:gd name="connsiteY4" fmla="*/ 2179052 h 2887072"/>
              <a:gd name="connsiteX5" fmla="*/ 9337376 w 10329183"/>
              <a:gd name="connsiteY5" fmla="*/ 1609956 h 2887072"/>
              <a:gd name="connsiteX6" fmla="*/ 969505 w 10329183"/>
              <a:gd name="connsiteY6" fmla="*/ 2755839 h 2887072"/>
              <a:gd name="connsiteX7" fmla="*/ 0 w 10329183"/>
              <a:gd name="connsiteY7" fmla="*/ 266212 h 2887072"/>
              <a:gd name="connsiteX0" fmla="*/ 0 w 10329183"/>
              <a:gd name="connsiteY0" fmla="*/ 266212 h 2878095"/>
              <a:gd name="connsiteX1" fmla="*/ 8785149 w 10329183"/>
              <a:gd name="connsiteY1" fmla="*/ 505084 h 2878095"/>
              <a:gd name="connsiteX2" fmla="*/ 8540913 w 10329183"/>
              <a:gd name="connsiteY2" fmla="*/ 0 h 2878095"/>
              <a:gd name="connsiteX3" fmla="*/ 10329183 w 10329183"/>
              <a:gd name="connsiteY3" fmla="*/ 708737 h 2878095"/>
              <a:gd name="connsiteX4" fmla="*/ 9611650 w 10329183"/>
              <a:gd name="connsiteY4" fmla="*/ 2179052 h 2878095"/>
              <a:gd name="connsiteX5" fmla="*/ 9328456 w 10329183"/>
              <a:gd name="connsiteY5" fmla="*/ 1568507 h 2878095"/>
              <a:gd name="connsiteX6" fmla="*/ 969505 w 10329183"/>
              <a:gd name="connsiteY6" fmla="*/ 2755839 h 2878095"/>
              <a:gd name="connsiteX7" fmla="*/ 0 w 10329183"/>
              <a:gd name="connsiteY7" fmla="*/ 266212 h 2878095"/>
              <a:gd name="connsiteX0" fmla="*/ 0 w 10213226"/>
              <a:gd name="connsiteY0" fmla="*/ 266212 h 2878095"/>
              <a:gd name="connsiteX1" fmla="*/ 8785149 w 10213226"/>
              <a:gd name="connsiteY1" fmla="*/ 505084 h 2878095"/>
              <a:gd name="connsiteX2" fmla="*/ 8540913 w 10213226"/>
              <a:gd name="connsiteY2" fmla="*/ 0 h 2878095"/>
              <a:gd name="connsiteX3" fmla="*/ 10213226 w 10213226"/>
              <a:gd name="connsiteY3" fmla="*/ 598164 h 2878095"/>
              <a:gd name="connsiteX4" fmla="*/ 9611650 w 10213226"/>
              <a:gd name="connsiteY4" fmla="*/ 2179052 h 2878095"/>
              <a:gd name="connsiteX5" fmla="*/ 9328456 w 10213226"/>
              <a:gd name="connsiteY5" fmla="*/ 1568507 h 2878095"/>
              <a:gd name="connsiteX6" fmla="*/ 969505 w 10213226"/>
              <a:gd name="connsiteY6" fmla="*/ 2755839 h 2878095"/>
              <a:gd name="connsiteX7" fmla="*/ 0 w 10213226"/>
              <a:gd name="connsiteY7" fmla="*/ 266212 h 2878095"/>
              <a:gd name="connsiteX0" fmla="*/ 0 w 10261366"/>
              <a:gd name="connsiteY0" fmla="*/ 266212 h 2878095"/>
              <a:gd name="connsiteX1" fmla="*/ 8785149 w 10261366"/>
              <a:gd name="connsiteY1" fmla="*/ 505084 h 2878095"/>
              <a:gd name="connsiteX2" fmla="*/ 8540913 w 10261366"/>
              <a:gd name="connsiteY2" fmla="*/ 0 h 2878095"/>
              <a:gd name="connsiteX3" fmla="*/ 10261366 w 10261366"/>
              <a:gd name="connsiteY3" fmla="*/ 620332 h 2878095"/>
              <a:gd name="connsiteX4" fmla="*/ 9611650 w 10261366"/>
              <a:gd name="connsiteY4" fmla="*/ 2179052 h 2878095"/>
              <a:gd name="connsiteX5" fmla="*/ 9328456 w 10261366"/>
              <a:gd name="connsiteY5" fmla="*/ 1568507 h 2878095"/>
              <a:gd name="connsiteX6" fmla="*/ 969505 w 10261366"/>
              <a:gd name="connsiteY6" fmla="*/ 2755839 h 2878095"/>
              <a:gd name="connsiteX7" fmla="*/ 0 w 10261366"/>
              <a:gd name="connsiteY7" fmla="*/ 266212 h 2878095"/>
              <a:gd name="connsiteX0" fmla="*/ 0 w 10261366"/>
              <a:gd name="connsiteY0" fmla="*/ 123762 h 2735645"/>
              <a:gd name="connsiteX1" fmla="*/ 8785149 w 10261366"/>
              <a:gd name="connsiteY1" fmla="*/ 362634 h 2735645"/>
              <a:gd name="connsiteX2" fmla="*/ 8609518 w 10261366"/>
              <a:gd name="connsiteY2" fmla="*/ 0 h 2735645"/>
              <a:gd name="connsiteX3" fmla="*/ 10261366 w 10261366"/>
              <a:gd name="connsiteY3" fmla="*/ 477882 h 2735645"/>
              <a:gd name="connsiteX4" fmla="*/ 9611650 w 10261366"/>
              <a:gd name="connsiteY4" fmla="*/ 2036602 h 2735645"/>
              <a:gd name="connsiteX5" fmla="*/ 9328456 w 10261366"/>
              <a:gd name="connsiteY5" fmla="*/ 1426057 h 2735645"/>
              <a:gd name="connsiteX6" fmla="*/ 969505 w 10261366"/>
              <a:gd name="connsiteY6" fmla="*/ 2613389 h 2735645"/>
              <a:gd name="connsiteX7" fmla="*/ 0 w 10261366"/>
              <a:gd name="connsiteY7" fmla="*/ 123762 h 2735645"/>
              <a:gd name="connsiteX0" fmla="*/ 0 w 10261366"/>
              <a:gd name="connsiteY0" fmla="*/ 123762 h 2735645"/>
              <a:gd name="connsiteX1" fmla="*/ 8785149 w 10261366"/>
              <a:gd name="connsiteY1" fmla="*/ 362634 h 2735645"/>
              <a:gd name="connsiteX2" fmla="*/ 8609518 w 10261366"/>
              <a:gd name="connsiteY2" fmla="*/ 0 h 2735645"/>
              <a:gd name="connsiteX3" fmla="*/ 10261366 w 10261366"/>
              <a:gd name="connsiteY3" fmla="*/ 477882 h 2735645"/>
              <a:gd name="connsiteX4" fmla="*/ 9577151 w 10261366"/>
              <a:gd name="connsiteY4" fmla="*/ 1951866 h 2735645"/>
              <a:gd name="connsiteX5" fmla="*/ 9328456 w 10261366"/>
              <a:gd name="connsiteY5" fmla="*/ 1426057 h 2735645"/>
              <a:gd name="connsiteX6" fmla="*/ 969505 w 10261366"/>
              <a:gd name="connsiteY6" fmla="*/ 2613389 h 2735645"/>
              <a:gd name="connsiteX7" fmla="*/ 0 w 10261366"/>
              <a:gd name="connsiteY7" fmla="*/ 123762 h 2735645"/>
              <a:gd name="connsiteX0" fmla="*/ 0 w 10261366"/>
              <a:gd name="connsiteY0" fmla="*/ 123762 h 2735645"/>
              <a:gd name="connsiteX1" fmla="*/ 8825551 w 10261366"/>
              <a:gd name="connsiteY1" fmla="*/ 424415 h 2735645"/>
              <a:gd name="connsiteX2" fmla="*/ 8609518 w 10261366"/>
              <a:gd name="connsiteY2" fmla="*/ 0 h 2735645"/>
              <a:gd name="connsiteX3" fmla="*/ 10261366 w 10261366"/>
              <a:gd name="connsiteY3" fmla="*/ 477882 h 2735645"/>
              <a:gd name="connsiteX4" fmla="*/ 9577151 w 10261366"/>
              <a:gd name="connsiteY4" fmla="*/ 1951866 h 2735645"/>
              <a:gd name="connsiteX5" fmla="*/ 9328456 w 10261366"/>
              <a:gd name="connsiteY5" fmla="*/ 1426057 h 2735645"/>
              <a:gd name="connsiteX6" fmla="*/ 969505 w 10261366"/>
              <a:gd name="connsiteY6" fmla="*/ 2613389 h 2735645"/>
              <a:gd name="connsiteX7" fmla="*/ 0 w 10261366"/>
              <a:gd name="connsiteY7" fmla="*/ 123762 h 2735645"/>
              <a:gd name="connsiteX0" fmla="*/ 0 w 10130721"/>
              <a:gd name="connsiteY0" fmla="*/ 123762 h 2735645"/>
              <a:gd name="connsiteX1" fmla="*/ 8825551 w 10130721"/>
              <a:gd name="connsiteY1" fmla="*/ 424415 h 2735645"/>
              <a:gd name="connsiteX2" fmla="*/ 8609518 w 10130721"/>
              <a:gd name="connsiteY2" fmla="*/ 0 h 2735645"/>
              <a:gd name="connsiteX3" fmla="*/ 10130721 w 10130721"/>
              <a:gd name="connsiteY3" fmla="*/ 500576 h 2735645"/>
              <a:gd name="connsiteX4" fmla="*/ 9577151 w 10130721"/>
              <a:gd name="connsiteY4" fmla="*/ 1951866 h 2735645"/>
              <a:gd name="connsiteX5" fmla="*/ 9328456 w 10130721"/>
              <a:gd name="connsiteY5" fmla="*/ 1426057 h 2735645"/>
              <a:gd name="connsiteX6" fmla="*/ 969505 w 10130721"/>
              <a:gd name="connsiteY6" fmla="*/ 2613389 h 2735645"/>
              <a:gd name="connsiteX7" fmla="*/ 0 w 10130721"/>
              <a:gd name="connsiteY7" fmla="*/ 123762 h 2735645"/>
              <a:gd name="connsiteX0" fmla="*/ 0 w 10130721"/>
              <a:gd name="connsiteY0" fmla="*/ 123762 h 2735645"/>
              <a:gd name="connsiteX1" fmla="*/ 8714981 w 10130721"/>
              <a:gd name="connsiteY1" fmla="*/ 512283 h 2735645"/>
              <a:gd name="connsiteX2" fmla="*/ 8609518 w 10130721"/>
              <a:gd name="connsiteY2" fmla="*/ 0 h 2735645"/>
              <a:gd name="connsiteX3" fmla="*/ 10130721 w 10130721"/>
              <a:gd name="connsiteY3" fmla="*/ 500576 h 2735645"/>
              <a:gd name="connsiteX4" fmla="*/ 9577151 w 10130721"/>
              <a:gd name="connsiteY4" fmla="*/ 1951866 h 2735645"/>
              <a:gd name="connsiteX5" fmla="*/ 9328456 w 10130721"/>
              <a:gd name="connsiteY5" fmla="*/ 1426057 h 2735645"/>
              <a:gd name="connsiteX6" fmla="*/ 969505 w 10130721"/>
              <a:gd name="connsiteY6" fmla="*/ 2613389 h 2735645"/>
              <a:gd name="connsiteX7" fmla="*/ 0 w 10130721"/>
              <a:gd name="connsiteY7" fmla="*/ 123762 h 2735645"/>
              <a:gd name="connsiteX0" fmla="*/ 0 w 10130721"/>
              <a:gd name="connsiteY0" fmla="*/ 9532 h 2621415"/>
              <a:gd name="connsiteX1" fmla="*/ 8714981 w 10130721"/>
              <a:gd name="connsiteY1" fmla="*/ 398053 h 2621415"/>
              <a:gd name="connsiteX2" fmla="*/ 8518655 w 10130721"/>
              <a:gd name="connsiteY2" fmla="*/ 0 h 2621415"/>
              <a:gd name="connsiteX3" fmla="*/ 10130721 w 10130721"/>
              <a:gd name="connsiteY3" fmla="*/ 386346 h 2621415"/>
              <a:gd name="connsiteX4" fmla="*/ 9577151 w 10130721"/>
              <a:gd name="connsiteY4" fmla="*/ 1837636 h 2621415"/>
              <a:gd name="connsiteX5" fmla="*/ 9328456 w 10130721"/>
              <a:gd name="connsiteY5" fmla="*/ 1311827 h 2621415"/>
              <a:gd name="connsiteX6" fmla="*/ 969505 w 10130721"/>
              <a:gd name="connsiteY6" fmla="*/ 2499159 h 2621415"/>
              <a:gd name="connsiteX7" fmla="*/ 0 w 10130721"/>
              <a:gd name="connsiteY7" fmla="*/ 9532 h 2621415"/>
              <a:gd name="connsiteX0" fmla="*/ 0 w 10130772"/>
              <a:gd name="connsiteY0" fmla="*/ 9532 h 2621415"/>
              <a:gd name="connsiteX1" fmla="*/ 8714981 w 10130772"/>
              <a:gd name="connsiteY1" fmla="*/ 398053 h 2621415"/>
              <a:gd name="connsiteX2" fmla="*/ 8518655 w 10130772"/>
              <a:gd name="connsiteY2" fmla="*/ 0 h 2621415"/>
              <a:gd name="connsiteX3" fmla="*/ 10130773 w 10130772"/>
              <a:gd name="connsiteY3" fmla="*/ 492098 h 2621415"/>
              <a:gd name="connsiteX4" fmla="*/ 9577151 w 10130772"/>
              <a:gd name="connsiteY4" fmla="*/ 1837636 h 2621415"/>
              <a:gd name="connsiteX5" fmla="*/ 9328456 w 10130772"/>
              <a:gd name="connsiteY5" fmla="*/ 1311827 h 2621415"/>
              <a:gd name="connsiteX6" fmla="*/ 969505 w 10130772"/>
              <a:gd name="connsiteY6" fmla="*/ 2499159 h 2621415"/>
              <a:gd name="connsiteX7" fmla="*/ 0 w 10130772"/>
              <a:gd name="connsiteY7" fmla="*/ 9532 h 2621415"/>
              <a:gd name="connsiteX0" fmla="*/ 0 w 10130772"/>
              <a:gd name="connsiteY0" fmla="*/ 9532 h 2631357"/>
              <a:gd name="connsiteX1" fmla="*/ 8714981 w 10130772"/>
              <a:gd name="connsiteY1" fmla="*/ 398053 h 2631357"/>
              <a:gd name="connsiteX2" fmla="*/ 8518655 w 10130772"/>
              <a:gd name="connsiteY2" fmla="*/ 0 h 2631357"/>
              <a:gd name="connsiteX3" fmla="*/ 10130773 w 10130772"/>
              <a:gd name="connsiteY3" fmla="*/ 492098 h 2631357"/>
              <a:gd name="connsiteX4" fmla="*/ 9577151 w 10130772"/>
              <a:gd name="connsiteY4" fmla="*/ 1837636 h 2631357"/>
              <a:gd name="connsiteX5" fmla="*/ 9227174 w 10130772"/>
              <a:gd name="connsiteY5" fmla="*/ 1357531 h 2631357"/>
              <a:gd name="connsiteX6" fmla="*/ 969505 w 10130772"/>
              <a:gd name="connsiteY6" fmla="*/ 2499159 h 2631357"/>
              <a:gd name="connsiteX7" fmla="*/ 0 w 10130772"/>
              <a:gd name="connsiteY7" fmla="*/ 9532 h 2631357"/>
              <a:gd name="connsiteX0" fmla="*/ 0 w 10130772"/>
              <a:gd name="connsiteY0" fmla="*/ 9532 h 2631357"/>
              <a:gd name="connsiteX1" fmla="*/ 8653968 w 10130772"/>
              <a:gd name="connsiteY1" fmla="*/ 458132 h 2631357"/>
              <a:gd name="connsiteX2" fmla="*/ 8518655 w 10130772"/>
              <a:gd name="connsiteY2" fmla="*/ 0 h 2631357"/>
              <a:gd name="connsiteX3" fmla="*/ 10130773 w 10130772"/>
              <a:gd name="connsiteY3" fmla="*/ 492098 h 2631357"/>
              <a:gd name="connsiteX4" fmla="*/ 9577151 w 10130772"/>
              <a:gd name="connsiteY4" fmla="*/ 1837636 h 2631357"/>
              <a:gd name="connsiteX5" fmla="*/ 9227174 w 10130772"/>
              <a:gd name="connsiteY5" fmla="*/ 1357531 h 2631357"/>
              <a:gd name="connsiteX6" fmla="*/ 969505 w 10130772"/>
              <a:gd name="connsiteY6" fmla="*/ 2499159 h 2631357"/>
              <a:gd name="connsiteX7" fmla="*/ 0 w 10130772"/>
              <a:gd name="connsiteY7" fmla="*/ 9532 h 2631357"/>
              <a:gd name="connsiteX0" fmla="*/ 0 w 10130772"/>
              <a:gd name="connsiteY0" fmla="*/ 0 h 2621825"/>
              <a:gd name="connsiteX1" fmla="*/ 8653968 w 10130772"/>
              <a:gd name="connsiteY1" fmla="*/ 448600 h 2621825"/>
              <a:gd name="connsiteX2" fmla="*/ 8407000 w 10130772"/>
              <a:gd name="connsiteY2" fmla="*/ 73400 h 2621825"/>
              <a:gd name="connsiteX3" fmla="*/ 10130773 w 10130772"/>
              <a:gd name="connsiteY3" fmla="*/ 482566 h 2621825"/>
              <a:gd name="connsiteX4" fmla="*/ 9577151 w 10130772"/>
              <a:gd name="connsiteY4" fmla="*/ 1828104 h 2621825"/>
              <a:gd name="connsiteX5" fmla="*/ 9227174 w 10130772"/>
              <a:gd name="connsiteY5" fmla="*/ 1347999 h 2621825"/>
              <a:gd name="connsiteX6" fmla="*/ 969505 w 10130772"/>
              <a:gd name="connsiteY6" fmla="*/ 2489627 h 2621825"/>
              <a:gd name="connsiteX7" fmla="*/ 0 w 10130772"/>
              <a:gd name="connsiteY7" fmla="*/ 0 h 2621825"/>
              <a:gd name="connsiteX0" fmla="*/ 364529 w 10495301"/>
              <a:gd name="connsiteY0" fmla="*/ 0 h 3311252"/>
              <a:gd name="connsiteX1" fmla="*/ 9018497 w 10495301"/>
              <a:gd name="connsiteY1" fmla="*/ 448600 h 3311252"/>
              <a:gd name="connsiteX2" fmla="*/ 8771529 w 10495301"/>
              <a:gd name="connsiteY2" fmla="*/ 73400 h 3311252"/>
              <a:gd name="connsiteX3" fmla="*/ 10495302 w 10495301"/>
              <a:gd name="connsiteY3" fmla="*/ 482566 h 3311252"/>
              <a:gd name="connsiteX4" fmla="*/ 9941680 w 10495301"/>
              <a:gd name="connsiteY4" fmla="*/ 1828104 h 3311252"/>
              <a:gd name="connsiteX5" fmla="*/ 9591703 w 10495301"/>
              <a:gd name="connsiteY5" fmla="*/ 1347999 h 3311252"/>
              <a:gd name="connsiteX6" fmla="*/ 0 w 10495301"/>
              <a:gd name="connsiteY6" fmla="*/ 3264766 h 3311252"/>
              <a:gd name="connsiteX7" fmla="*/ 364529 w 10495301"/>
              <a:gd name="connsiteY7" fmla="*/ 0 h 3311252"/>
              <a:gd name="connsiteX0" fmla="*/ 364529 w 10495301"/>
              <a:gd name="connsiteY0" fmla="*/ 0 h 3338678"/>
              <a:gd name="connsiteX1" fmla="*/ 9018497 w 10495301"/>
              <a:gd name="connsiteY1" fmla="*/ 448600 h 3338678"/>
              <a:gd name="connsiteX2" fmla="*/ 8771529 w 10495301"/>
              <a:gd name="connsiteY2" fmla="*/ 73400 h 3338678"/>
              <a:gd name="connsiteX3" fmla="*/ 10495302 w 10495301"/>
              <a:gd name="connsiteY3" fmla="*/ 482566 h 3338678"/>
              <a:gd name="connsiteX4" fmla="*/ 9941680 w 10495301"/>
              <a:gd name="connsiteY4" fmla="*/ 1828104 h 3338678"/>
              <a:gd name="connsiteX5" fmla="*/ 9591703 w 10495301"/>
              <a:gd name="connsiteY5" fmla="*/ 1347999 h 3338678"/>
              <a:gd name="connsiteX6" fmla="*/ 0 w 10495301"/>
              <a:gd name="connsiteY6" fmla="*/ 3264766 h 3338678"/>
              <a:gd name="connsiteX7" fmla="*/ 364529 w 10495301"/>
              <a:gd name="connsiteY7" fmla="*/ 0 h 3338678"/>
              <a:gd name="connsiteX0" fmla="*/ 364529 w 10495301"/>
              <a:gd name="connsiteY0" fmla="*/ 0 h 3349405"/>
              <a:gd name="connsiteX1" fmla="*/ 9018497 w 10495301"/>
              <a:gd name="connsiteY1" fmla="*/ 448600 h 3349405"/>
              <a:gd name="connsiteX2" fmla="*/ 8771529 w 10495301"/>
              <a:gd name="connsiteY2" fmla="*/ 73400 h 3349405"/>
              <a:gd name="connsiteX3" fmla="*/ 10495302 w 10495301"/>
              <a:gd name="connsiteY3" fmla="*/ 482566 h 3349405"/>
              <a:gd name="connsiteX4" fmla="*/ 9941680 w 10495301"/>
              <a:gd name="connsiteY4" fmla="*/ 1828104 h 3349405"/>
              <a:gd name="connsiteX5" fmla="*/ 9591703 w 10495301"/>
              <a:gd name="connsiteY5" fmla="*/ 1347999 h 3349405"/>
              <a:gd name="connsiteX6" fmla="*/ 0 w 10495301"/>
              <a:gd name="connsiteY6" fmla="*/ 3264766 h 3349405"/>
              <a:gd name="connsiteX7" fmla="*/ 364529 w 10495301"/>
              <a:gd name="connsiteY7" fmla="*/ 0 h 3349405"/>
              <a:gd name="connsiteX0" fmla="*/ 444393 w 10495301"/>
              <a:gd name="connsiteY0" fmla="*/ 187830 h 3276005"/>
              <a:gd name="connsiteX1" fmla="*/ 9018497 w 10495301"/>
              <a:gd name="connsiteY1" fmla="*/ 375200 h 3276005"/>
              <a:gd name="connsiteX2" fmla="*/ 8771529 w 10495301"/>
              <a:gd name="connsiteY2" fmla="*/ 0 h 3276005"/>
              <a:gd name="connsiteX3" fmla="*/ 10495302 w 10495301"/>
              <a:gd name="connsiteY3" fmla="*/ 409166 h 3276005"/>
              <a:gd name="connsiteX4" fmla="*/ 9941680 w 10495301"/>
              <a:gd name="connsiteY4" fmla="*/ 1754704 h 3276005"/>
              <a:gd name="connsiteX5" fmla="*/ 9591703 w 10495301"/>
              <a:gd name="connsiteY5" fmla="*/ 1274599 h 3276005"/>
              <a:gd name="connsiteX6" fmla="*/ 0 w 10495301"/>
              <a:gd name="connsiteY6" fmla="*/ 3191366 h 3276005"/>
              <a:gd name="connsiteX7" fmla="*/ 444393 w 10495301"/>
              <a:gd name="connsiteY7" fmla="*/ 187830 h 3276005"/>
              <a:gd name="connsiteX0" fmla="*/ 444393 w 10495301"/>
              <a:gd name="connsiteY0" fmla="*/ 187830 h 3276005"/>
              <a:gd name="connsiteX1" fmla="*/ 9018497 w 10495301"/>
              <a:gd name="connsiteY1" fmla="*/ 375200 h 3276005"/>
              <a:gd name="connsiteX2" fmla="*/ 8771529 w 10495301"/>
              <a:gd name="connsiteY2" fmla="*/ 0 h 3276005"/>
              <a:gd name="connsiteX3" fmla="*/ 10495302 w 10495301"/>
              <a:gd name="connsiteY3" fmla="*/ 409166 h 3276005"/>
              <a:gd name="connsiteX4" fmla="*/ 9941680 w 10495301"/>
              <a:gd name="connsiteY4" fmla="*/ 1754704 h 3276005"/>
              <a:gd name="connsiteX5" fmla="*/ 9591703 w 10495301"/>
              <a:gd name="connsiteY5" fmla="*/ 1274599 h 3276005"/>
              <a:gd name="connsiteX6" fmla="*/ 0 w 10495301"/>
              <a:gd name="connsiteY6" fmla="*/ 3191366 h 3276005"/>
              <a:gd name="connsiteX7" fmla="*/ 444393 w 10495301"/>
              <a:gd name="connsiteY7" fmla="*/ 187830 h 3276005"/>
              <a:gd name="connsiteX0" fmla="*/ 444393 w 10495301"/>
              <a:gd name="connsiteY0" fmla="*/ 187830 h 3276005"/>
              <a:gd name="connsiteX1" fmla="*/ 9018497 w 10495301"/>
              <a:gd name="connsiteY1" fmla="*/ 375200 h 3276005"/>
              <a:gd name="connsiteX2" fmla="*/ 8771529 w 10495301"/>
              <a:gd name="connsiteY2" fmla="*/ 0 h 3276005"/>
              <a:gd name="connsiteX3" fmla="*/ 10495302 w 10495301"/>
              <a:gd name="connsiteY3" fmla="*/ 409166 h 3276005"/>
              <a:gd name="connsiteX4" fmla="*/ 9941680 w 10495301"/>
              <a:gd name="connsiteY4" fmla="*/ 1754704 h 3276005"/>
              <a:gd name="connsiteX5" fmla="*/ 9591703 w 10495301"/>
              <a:gd name="connsiteY5" fmla="*/ 1274599 h 3276005"/>
              <a:gd name="connsiteX6" fmla="*/ 0 w 10495301"/>
              <a:gd name="connsiteY6" fmla="*/ 3191366 h 3276005"/>
              <a:gd name="connsiteX7" fmla="*/ 444393 w 10495301"/>
              <a:gd name="connsiteY7" fmla="*/ 187830 h 3276005"/>
              <a:gd name="connsiteX0" fmla="*/ 444393 w 10495301"/>
              <a:gd name="connsiteY0" fmla="*/ 187830 h 3268999"/>
              <a:gd name="connsiteX1" fmla="*/ 9018497 w 10495301"/>
              <a:gd name="connsiteY1" fmla="*/ 375200 h 3268999"/>
              <a:gd name="connsiteX2" fmla="*/ 8771529 w 10495301"/>
              <a:gd name="connsiteY2" fmla="*/ 0 h 3268999"/>
              <a:gd name="connsiteX3" fmla="*/ 10495302 w 10495301"/>
              <a:gd name="connsiteY3" fmla="*/ 409166 h 3268999"/>
              <a:gd name="connsiteX4" fmla="*/ 9941680 w 10495301"/>
              <a:gd name="connsiteY4" fmla="*/ 1754704 h 3268999"/>
              <a:gd name="connsiteX5" fmla="*/ 9764128 w 10495301"/>
              <a:gd name="connsiteY5" fmla="*/ 1176157 h 3268999"/>
              <a:gd name="connsiteX6" fmla="*/ 0 w 10495301"/>
              <a:gd name="connsiteY6" fmla="*/ 3191366 h 3268999"/>
              <a:gd name="connsiteX7" fmla="*/ 444393 w 10495301"/>
              <a:gd name="connsiteY7" fmla="*/ 187830 h 3268999"/>
              <a:gd name="connsiteX0" fmla="*/ 444393 w 10495301"/>
              <a:gd name="connsiteY0" fmla="*/ 187830 h 3268998"/>
              <a:gd name="connsiteX1" fmla="*/ 9018497 w 10495301"/>
              <a:gd name="connsiteY1" fmla="*/ 375200 h 3268998"/>
              <a:gd name="connsiteX2" fmla="*/ 8771529 w 10495301"/>
              <a:gd name="connsiteY2" fmla="*/ 0 h 3268998"/>
              <a:gd name="connsiteX3" fmla="*/ 10495302 w 10495301"/>
              <a:gd name="connsiteY3" fmla="*/ 409166 h 3268998"/>
              <a:gd name="connsiteX4" fmla="*/ 10077931 w 10495301"/>
              <a:gd name="connsiteY4" fmla="*/ 1478323 h 3268998"/>
              <a:gd name="connsiteX5" fmla="*/ 9764128 w 10495301"/>
              <a:gd name="connsiteY5" fmla="*/ 1176157 h 3268998"/>
              <a:gd name="connsiteX6" fmla="*/ 0 w 10495301"/>
              <a:gd name="connsiteY6" fmla="*/ 3191366 h 3268998"/>
              <a:gd name="connsiteX7" fmla="*/ 444393 w 10495301"/>
              <a:gd name="connsiteY7" fmla="*/ 187830 h 3268998"/>
              <a:gd name="connsiteX0" fmla="*/ 444393 w 10495301"/>
              <a:gd name="connsiteY0" fmla="*/ 187830 h 3268998"/>
              <a:gd name="connsiteX1" fmla="*/ 9293991 w 10495301"/>
              <a:gd name="connsiteY1" fmla="*/ 371492 h 3268998"/>
              <a:gd name="connsiteX2" fmla="*/ 8771529 w 10495301"/>
              <a:gd name="connsiteY2" fmla="*/ 0 h 3268998"/>
              <a:gd name="connsiteX3" fmla="*/ 10495302 w 10495301"/>
              <a:gd name="connsiteY3" fmla="*/ 409166 h 3268998"/>
              <a:gd name="connsiteX4" fmla="*/ 10077931 w 10495301"/>
              <a:gd name="connsiteY4" fmla="*/ 1478323 h 3268998"/>
              <a:gd name="connsiteX5" fmla="*/ 9764128 w 10495301"/>
              <a:gd name="connsiteY5" fmla="*/ 1176157 h 3268998"/>
              <a:gd name="connsiteX6" fmla="*/ 0 w 10495301"/>
              <a:gd name="connsiteY6" fmla="*/ 3191366 h 3268998"/>
              <a:gd name="connsiteX7" fmla="*/ 444393 w 10495301"/>
              <a:gd name="connsiteY7" fmla="*/ 187830 h 3268998"/>
              <a:gd name="connsiteX0" fmla="*/ 444393 w 10495301"/>
              <a:gd name="connsiteY0" fmla="*/ 74677 h 3155845"/>
              <a:gd name="connsiteX1" fmla="*/ 9293991 w 10495301"/>
              <a:gd name="connsiteY1" fmla="*/ 258339 h 3155845"/>
              <a:gd name="connsiteX2" fmla="*/ 9106701 w 10495301"/>
              <a:gd name="connsiteY2" fmla="*/ -1 h 3155845"/>
              <a:gd name="connsiteX3" fmla="*/ 10495302 w 10495301"/>
              <a:gd name="connsiteY3" fmla="*/ 296013 h 3155845"/>
              <a:gd name="connsiteX4" fmla="*/ 10077931 w 10495301"/>
              <a:gd name="connsiteY4" fmla="*/ 1365170 h 3155845"/>
              <a:gd name="connsiteX5" fmla="*/ 9764128 w 10495301"/>
              <a:gd name="connsiteY5" fmla="*/ 1063004 h 3155845"/>
              <a:gd name="connsiteX6" fmla="*/ 0 w 10495301"/>
              <a:gd name="connsiteY6" fmla="*/ 3078213 h 3155845"/>
              <a:gd name="connsiteX7" fmla="*/ 444393 w 10495301"/>
              <a:gd name="connsiteY7" fmla="*/ 74677 h 3155845"/>
              <a:gd name="connsiteX0" fmla="*/ 444393 w 10495301"/>
              <a:gd name="connsiteY0" fmla="*/ 74678 h 3152979"/>
              <a:gd name="connsiteX1" fmla="*/ 9293991 w 10495301"/>
              <a:gd name="connsiteY1" fmla="*/ 258340 h 3152979"/>
              <a:gd name="connsiteX2" fmla="*/ 9106701 w 10495301"/>
              <a:gd name="connsiteY2" fmla="*/ 0 h 3152979"/>
              <a:gd name="connsiteX3" fmla="*/ 10495302 w 10495301"/>
              <a:gd name="connsiteY3" fmla="*/ 296014 h 3152979"/>
              <a:gd name="connsiteX4" fmla="*/ 10077931 w 10495301"/>
              <a:gd name="connsiteY4" fmla="*/ 1365171 h 3152979"/>
              <a:gd name="connsiteX5" fmla="*/ 9866163 w 10495301"/>
              <a:gd name="connsiteY5" fmla="*/ 1017991 h 3152979"/>
              <a:gd name="connsiteX6" fmla="*/ 0 w 10495301"/>
              <a:gd name="connsiteY6" fmla="*/ 3078214 h 3152979"/>
              <a:gd name="connsiteX7" fmla="*/ 444393 w 10495301"/>
              <a:gd name="connsiteY7" fmla="*/ 74678 h 3152979"/>
              <a:gd name="connsiteX0" fmla="*/ 444393 w 10383969"/>
              <a:gd name="connsiteY0" fmla="*/ 74678 h 3152979"/>
              <a:gd name="connsiteX1" fmla="*/ 9293991 w 10383969"/>
              <a:gd name="connsiteY1" fmla="*/ 258340 h 3152979"/>
              <a:gd name="connsiteX2" fmla="*/ 9106701 w 10383969"/>
              <a:gd name="connsiteY2" fmla="*/ 0 h 3152979"/>
              <a:gd name="connsiteX3" fmla="*/ 10383970 w 10383969"/>
              <a:gd name="connsiteY3" fmla="*/ 261605 h 3152979"/>
              <a:gd name="connsiteX4" fmla="*/ 10077931 w 10383969"/>
              <a:gd name="connsiteY4" fmla="*/ 1365171 h 3152979"/>
              <a:gd name="connsiteX5" fmla="*/ 9866163 w 10383969"/>
              <a:gd name="connsiteY5" fmla="*/ 1017991 h 3152979"/>
              <a:gd name="connsiteX6" fmla="*/ 0 w 10383969"/>
              <a:gd name="connsiteY6" fmla="*/ 3078214 h 3152979"/>
              <a:gd name="connsiteX7" fmla="*/ 444393 w 10383969"/>
              <a:gd name="connsiteY7" fmla="*/ 74678 h 3152979"/>
              <a:gd name="connsiteX0" fmla="*/ 444393 w 10383969"/>
              <a:gd name="connsiteY0" fmla="*/ 74678 h 3156867"/>
              <a:gd name="connsiteX1" fmla="*/ 9293991 w 10383969"/>
              <a:gd name="connsiteY1" fmla="*/ 258340 h 3156867"/>
              <a:gd name="connsiteX2" fmla="*/ 9106701 w 10383969"/>
              <a:gd name="connsiteY2" fmla="*/ 0 h 3156867"/>
              <a:gd name="connsiteX3" fmla="*/ 10383970 w 10383969"/>
              <a:gd name="connsiteY3" fmla="*/ 261605 h 3156867"/>
              <a:gd name="connsiteX4" fmla="*/ 10077931 w 10383969"/>
              <a:gd name="connsiteY4" fmla="*/ 1365171 h 3156867"/>
              <a:gd name="connsiteX5" fmla="*/ 9857900 w 10383969"/>
              <a:gd name="connsiteY5" fmla="*/ 1078316 h 3156867"/>
              <a:gd name="connsiteX6" fmla="*/ 0 w 10383969"/>
              <a:gd name="connsiteY6" fmla="*/ 3078214 h 3156867"/>
              <a:gd name="connsiteX7" fmla="*/ 444393 w 10383969"/>
              <a:gd name="connsiteY7" fmla="*/ 74678 h 3156867"/>
              <a:gd name="connsiteX0" fmla="*/ 444393 w 10371045"/>
              <a:gd name="connsiteY0" fmla="*/ 74678 h 3156867"/>
              <a:gd name="connsiteX1" fmla="*/ 9293991 w 10371045"/>
              <a:gd name="connsiteY1" fmla="*/ 258340 h 3156867"/>
              <a:gd name="connsiteX2" fmla="*/ 9106701 w 10371045"/>
              <a:gd name="connsiteY2" fmla="*/ 0 h 3156867"/>
              <a:gd name="connsiteX3" fmla="*/ 10371046 w 10371045"/>
              <a:gd name="connsiteY3" fmla="*/ 342515 h 3156867"/>
              <a:gd name="connsiteX4" fmla="*/ 10077931 w 10371045"/>
              <a:gd name="connsiteY4" fmla="*/ 1365171 h 3156867"/>
              <a:gd name="connsiteX5" fmla="*/ 9857900 w 10371045"/>
              <a:gd name="connsiteY5" fmla="*/ 1078316 h 3156867"/>
              <a:gd name="connsiteX6" fmla="*/ 0 w 10371045"/>
              <a:gd name="connsiteY6" fmla="*/ 3078214 h 3156867"/>
              <a:gd name="connsiteX7" fmla="*/ 444393 w 10371045"/>
              <a:gd name="connsiteY7" fmla="*/ 74678 h 3156867"/>
              <a:gd name="connsiteX0" fmla="*/ 444393 w 10371045"/>
              <a:gd name="connsiteY0" fmla="*/ 33364 h 3115553"/>
              <a:gd name="connsiteX1" fmla="*/ 9293991 w 10371045"/>
              <a:gd name="connsiteY1" fmla="*/ 217026 h 3115553"/>
              <a:gd name="connsiteX2" fmla="*/ 9156347 w 10371045"/>
              <a:gd name="connsiteY2" fmla="*/ 0 h 3115553"/>
              <a:gd name="connsiteX3" fmla="*/ 10371046 w 10371045"/>
              <a:gd name="connsiteY3" fmla="*/ 301201 h 3115553"/>
              <a:gd name="connsiteX4" fmla="*/ 10077931 w 10371045"/>
              <a:gd name="connsiteY4" fmla="*/ 1323857 h 3115553"/>
              <a:gd name="connsiteX5" fmla="*/ 9857900 w 10371045"/>
              <a:gd name="connsiteY5" fmla="*/ 1037002 h 3115553"/>
              <a:gd name="connsiteX6" fmla="*/ 0 w 10371045"/>
              <a:gd name="connsiteY6" fmla="*/ 3036900 h 3115553"/>
              <a:gd name="connsiteX7" fmla="*/ 444393 w 10371045"/>
              <a:gd name="connsiteY7" fmla="*/ 33364 h 3115553"/>
              <a:gd name="connsiteX0" fmla="*/ -1 w 9926651"/>
              <a:gd name="connsiteY0" fmla="*/ 33364 h 2764810"/>
              <a:gd name="connsiteX1" fmla="*/ 8849597 w 9926651"/>
              <a:gd name="connsiteY1" fmla="*/ 217026 h 2764810"/>
              <a:gd name="connsiteX2" fmla="*/ 8711953 w 9926651"/>
              <a:gd name="connsiteY2" fmla="*/ 0 h 2764810"/>
              <a:gd name="connsiteX3" fmla="*/ 9926652 w 9926651"/>
              <a:gd name="connsiteY3" fmla="*/ 301201 h 2764810"/>
              <a:gd name="connsiteX4" fmla="*/ 9633537 w 9926651"/>
              <a:gd name="connsiteY4" fmla="*/ 1323857 h 2764810"/>
              <a:gd name="connsiteX5" fmla="*/ 9413506 w 9926651"/>
              <a:gd name="connsiteY5" fmla="*/ 1037002 h 2764810"/>
              <a:gd name="connsiteX6" fmla="*/ 3164 w 9926651"/>
              <a:gd name="connsiteY6" fmla="*/ 2649802 h 2764810"/>
              <a:gd name="connsiteX7" fmla="*/ -1 w 9926651"/>
              <a:gd name="connsiteY7" fmla="*/ 33364 h 2764810"/>
              <a:gd name="connsiteX0" fmla="*/ 0 w 10071438"/>
              <a:gd name="connsiteY0" fmla="*/ 40560 h 2764810"/>
              <a:gd name="connsiteX1" fmla="*/ 8994384 w 10071438"/>
              <a:gd name="connsiteY1" fmla="*/ 217026 h 2764810"/>
              <a:gd name="connsiteX2" fmla="*/ 8856740 w 10071438"/>
              <a:gd name="connsiteY2" fmla="*/ 0 h 2764810"/>
              <a:gd name="connsiteX3" fmla="*/ 10071439 w 10071438"/>
              <a:gd name="connsiteY3" fmla="*/ 301201 h 2764810"/>
              <a:gd name="connsiteX4" fmla="*/ 9778324 w 10071438"/>
              <a:gd name="connsiteY4" fmla="*/ 1323857 h 2764810"/>
              <a:gd name="connsiteX5" fmla="*/ 9558293 w 10071438"/>
              <a:gd name="connsiteY5" fmla="*/ 1037002 h 2764810"/>
              <a:gd name="connsiteX6" fmla="*/ 147951 w 10071438"/>
              <a:gd name="connsiteY6" fmla="*/ 2649802 h 2764810"/>
              <a:gd name="connsiteX7" fmla="*/ 0 w 10071438"/>
              <a:gd name="connsiteY7" fmla="*/ 40560 h 2764810"/>
              <a:gd name="connsiteX0" fmla="*/ 0 w 10071438"/>
              <a:gd name="connsiteY0" fmla="*/ 40560 h 2781306"/>
              <a:gd name="connsiteX1" fmla="*/ 8994384 w 10071438"/>
              <a:gd name="connsiteY1" fmla="*/ 217026 h 2781306"/>
              <a:gd name="connsiteX2" fmla="*/ 8856740 w 10071438"/>
              <a:gd name="connsiteY2" fmla="*/ 0 h 2781306"/>
              <a:gd name="connsiteX3" fmla="*/ 10071439 w 10071438"/>
              <a:gd name="connsiteY3" fmla="*/ 301201 h 2781306"/>
              <a:gd name="connsiteX4" fmla="*/ 9778324 w 10071438"/>
              <a:gd name="connsiteY4" fmla="*/ 1323857 h 2781306"/>
              <a:gd name="connsiteX5" fmla="*/ 9558293 w 10071438"/>
              <a:gd name="connsiteY5" fmla="*/ 1037002 h 2781306"/>
              <a:gd name="connsiteX6" fmla="*/ 147951 w 10071438"/>
              <a:gd name="connsiteY6" fmla="*/ 2649802 h 2781306"/>
              <a:gd name="connsiteX7" fmla="*/ 0 w 10071438"/>
              <a:gd name="connsiteY7" fmla="*/ 40560 h 2781306"/>
              <a:gd name="connsiteX0" fmla="*/ 0 w 9956151"/>
              <a:gd name="connsiteY0" fmla="*/ 40560 h 2781306"/>
              <a:gd name="connsiteX1" fmla="*/ 8994384 w 9956151"/>
              <a:gd name="connsiteY1" fmla="*/ 217026 h 2781306"/>
              <a:gd name="connsiteX2" fmla="*/ 8856740 w 9956151"/>
              <a:gd name="connsiteY2" fmla="*/ 0 h 2781306"/>
              <a:gd name="connsiteX3" fmla="*/ 9956152 w 9956151"/>
              <a:gd name="connsiteY3" fmla="*/ 297577 h 2781306"/>
              <a:gd name="connsiteX4" fmla="*/ 9778324 w 9956151"/>
              <a:gd name="connsiteY4" fmla="*/ 1323857 h 2781306"/>
              <a:gd name="connsiteX5" fmla="*/ 9558293 w 9956151"/>
              <a:gd name="connsiteY5" fmla="*/ 1037002 h 2781306"/>
              <a:gd name="connsiteX6" fmla="*/ 147951 w 9956151"/>
              <a:gd name="connsiteY6" fmla="*/ 2649802 h 2781306"/>
              <a:gd name="connsiteX7" fmla="*/ 0 w 9956151"/>
              <a:gd name="connsiteY7" fmla="*/ 40560 h 278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6151" h="2781306">
                <a:moveTo>
                  <a:pt x="0" y="40560"/>
                </a:moveTo>
                <a:cubicBezTo>
                  <a:pt x="1221852" y="466327"/>
                  <a:pt x="6460970" y="1012605"/>
                  <a:pt x="8994384" y="217026"/>
                </a:cubicBezTo>
                <a:lnTo>
                  <a:pt x="8856740" y="0"/>
                </a:lnTo>
                <a:lnTo>
                  <a:pt x="9956152" y="297577"/>
                </a:lnTo>
                <a:lnTo>
                  <a:pt x="9778324" y="1323857"/>
                </a:lnTo>
                <a:lnTo>
                  <a:pt x="9558293" y="1037002"/>
                </a:lnTo>
                <a:cubicBezTo>
                  <a:pt x="6907125" y="2638313"/>
                  <a:pt x="3413882" y="3022647"/>
                  <a:pt x="147951" y="2649802"/>
                </a:cubicBezTo>
                <a:lnTo>
                  <a:pt x="0" y="40560"/>
                </a:lnTo>
                <a:close/>
              </a:path>
            </a:pathLst>
          </a:custGeom>
          <a:gradFill flip="none" rotWithShape="1">
            <a:gsLst>
              <a:gs pos="99000">
                <a:srgbClr val="3CB1FD">
                  <a:alpha val="69000"/>
                </a:srgbClr>
              </a:gs>
              <a:gs pos="50000">
                <a:schemeClr val="bg2">
                  <a:lumMod val="75000"/>
                  <a:alpha val="0"/>
                </a:schemeClr>
              </a:gs>
            </a:gsLst>
            <a:lin ang="19200000" scaled="0"/>
            <a:tileRect/>
          </a:gradFill>
        </p:spPr>
        <p:txBody>
          <a:bodyPr wrap="square" lIns="640080" tIns="91440" bIns="9144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ＭＳ Ｐゴシック"/>
              </a:rPr>
              <a:t>   </a:t>
            </a:r>
          </a:p>
        </p:txBody>
      </p:sp>
      <p:sp>
        <p:nvSpPr>
          <p:cNvPr id="23" name="TextBox 22">
            <a:extLst>
              <a:ext uri="{FF2B5EF4-FFF2-40B4-BE49-F238E27FC236}">
                <a16:creationId xmlns:a16="http://schemas.microsoft.com/office/drawing/2014/main" id="{D094DDFF-7019-49CE-A7ED-B4A175410EA0}"/>
              </a:ext>
            </a:extLst>
          </p:cNvPr>
          <p:cNvSpPr txBox="1"/>
          <p:nvPr/>
        </p:nvSpPr>
        <p:spPr>
          <a:xfrm>
            <a:off x="8746400" y="4998940"/>
            <a:ext cx="2365392" cy="1804935"/>
          </a:xfrm>
          <a:prstGeom prst="rect">
            <a:avLst/>
          </a:prstGeom>
          <a:noFill/>
          <a:effectLst/>
        </p:spPr>
        <p:txBody>
          <a:bodyPr wrap="none" lIns="0" tIns="0" rIns="0" bIns="0" rtlCol="0">
            <a:noAutofit/>
          </a:bodyPr>
          <a:lstStyle/>
          <a:p>
            <a:pPr algn="l" eaLnBrk="0" hangingPunct="0">
              <a:lnSpc>
                <a:spcPts val="1800"/>
              </a:lnSpc>
            </a:pPr>
            <a:r>
              <a:rPr lang="en-US" sz="1400" u="sng" dirty="0">
                <a:ea typeface="+mn-ea"/>
                <a:cs typeface="+mn-cs"/>
              </a:rPr>
              <a:t>Data</a:t>
            </a:r>
          </a:p>
          <a:p>
            <a:pPr algn="l" eaLnBrk="0" hangingPunct="0">
              <a:lnSpc>
                <a:spcPts val="1800"/>
              </a:lnSpc>
            </a:pPr>
            <a:r>
              <a:rPr lang="en-US" sz="1200" dirty="0"/>
              <a:t>CSCL (weekly)</a:t>
            </a:r>
          </a:p>
          <a:p>
            <a:pPr algn="l" eaLnBrk="0" hangingPunct="0">
              <a:lnSpc>
                <a:spcPts val="1800"/>
              </a:lnSpc>
            </a:pPr>
            <a:r>
              <a:rPr lang="en-US" sz="1200" dirty="0"/>
              <a:t>Building Footprints (weekly)</a:t>
            </a:r>
          </a:p>
          <a:p>
            <a:pPr algn="l" eaLnBrk="0" hangingPunct="0">
              <a:lnSpc>
                <a:spcPts val="1800"/>
              </a:lnSpc>
            </a:pPr>
            <a:r>
              <a:rPr lang="en-US" sz="1200" dirty="0"/>
              <a:t>Aerial Imagery (all years)</a:t>
            </a:r>
          </a:p>
          <a:p>
            <a:pPr algn="l" eaLnBrk="0" hangingPunct="0">
              <a:lnSpc>
                <a:spcPts val="1800"/>
              </a:lnSpc>
            </a:pPr>
            <a:r>
              <a:rPr lang="en-US" sz="1200" dirty="0"/>
              <a:t>Real-time GIS Service (e.g. Geotab or 311)</a:t>
            </a:r>
          </a:p>
          <a:p>
            <a:pPr algn="l" eaLnBrk="0" hangingPunct="0">
              <a:lnSpc>
                <a:spcPts val="1800"/>
              </a:lnSpc>
            </a:pPr>
            <a:r>
              <a:rPr lang="en-US" sz="1200" dirty="0"/>
              <a:t>3D Data &amp; LiDAR</a:t>
            </a:r>
          </a:p>
          <a:p>
            <a:pPr algn="l" eaLnBrk="0" hangingPunct="0">
              <a:lnSpc>
                <a:spcPts val="1800"/>
              </a:lnSpc>
            </a:pPr>
            <a:r>
              <a:rPr lang="en-US" sz="1200" dirty="0"/>
              <a:t>311 Service Requests (TBD)</a:t>
            </a:r>
          </a:p>
          <a:p>
            <a:pPr algn="l" eaLnBrk="0" hangingPunct="0">
              <a:lnSpc>
                <a:spcPts val="1800"/>
              </a:lnSpc>
            </a:pPr>
            <a:r>
              <a:rPr lang="en-US" sz="1200" dirty="0"/>
              <a:t>Other vector data and web maps </a:t>
            </a:r>
            <a:r>
              <a:rPr lang="en-US" sz="1400" dirty="0"/>
              <a:t>used in apps</a:t>
            </a:r>
          </a:p>
        </p:txBody>
      </p:sp>
      <p:sp>
        <p:nvSpPr>
          <p:cNvPr id="38" name="TextBox 37">
            <a:extLst>
              <a:ext uri="{FF2B5EF4-FFF2-40B4-BE49-F238E27FC236}">
                <a16:creationId xmlns:a16="http://schemas.microsoft.com/office/drawing/2014/main" id="{F8CC0088-FAB9-4D52-B873-763C3480F821}"/>
              </a:ext>
            </a:extLst>
          </p:cNvPr>
          <p:cNvSpPr txBox="1"/>
          <p:nvPr/>
        </p:nvSpPr>
        <p:spPr>
          <a:xfrm>
            <a:off x="5147404" y="6060264"/>
            <a:ext cx="2130288" cy="941170"/>
          </a:xfrm>
          <a:prstGeom prst="rect">
            <a:avLst/>
          </a:prstGeom>
          <a:noFill/>
          <a:effectLst/>
        </p:spPr>
        <p:txBody>
          <a:bodyPr wrap="none" lIns="0" tIns="0" rIns="0" bIns="0" rtlCol="0">
            <a:noAutofit/>
          </a:bodyPr>
          <a:lstStyle/>
          <a:p>
            <a:pPr algn="ctr" eaLnBrk="0" hangingPunct="0"/>
            <a:r>
              <a:rPr lang="en-US" sz="1400" u="sng" dirty="0"/>
              <a:t>Locators</a:t>
            </a:r>
            <a:endParaRPr lang="en-US" sz="1400" u="sng" dirty="0">
              <a:ea typeface="+mn-ea"/>
              <a:cs typeface="+mn-cs"/>
            </a:endParaRPr>
          </a:p>
          <a:p>
            <a:pPr algn="ctr" eaLnBrk="0" hangingPunct="0"/>
            <a:r>
              <a:rPr lang="en-US" sz="1200" dirty="0"/>
              <a:t>Address </a:t>
            </a:r>
          </a:p>
          <a:p>
            <a:pPr algn="ctr" eaLnBrk="0" hangingPunct="0"/>
            <a:r>
              <a:rPr lang="en-US" sz="1200" dirty="0"/>
              <a:t>Intersection</a:t>
            </a:r>
          </a:p>
          <a:p>
            <a:pPr algn="ctr" eaLnBrk="0" hangingPunct="0"/>
            <a:r>
              <a:rPr lang="en-US" sz="1200" dirty="0"/>
              <a:t>Points of Interest</a:t>
            </a:r>
          </a:p>
        </p:txBody>
      </p:sp>
      <p:sp>
        <p:nvSpPr>
          <p:cNvPr id="39" name="Oval 38">
            <a:extLst>
              <a:ext uri="{FF2B5EF4-FFF2-40B4-BE49-F238E27FC236}">
                <a16:creationId xmlns:a16="http://schemas.microsoft.com/office/drawing/2014/main" id="{8AF5B112-B3D9-4A51-B0C2-E8E910E7E341}"/>
              </a:ext>
            </a:extLst>
          </p:cNvPr>
          <p:cNvSpPr>
            <a:spLocks noChangeAspect="1"/>
          </p:cNvSpPr>
          <p:nvPr/>
        </p:nvSpPr>
        <p:spPr bwMode="auto">
          <a:xfrm rot="1978588">
            <a:off x="548420" y="1041098"/>
            <a:ext cx="3280154" cy="3280911"/>
          </a:xfrm>
          <a:prstGeom prst="ellipse">
            <a:avLst/>
          </a:prstGeom>
          <a:gradFill flip="none" rotWithShape="1">
            <a:gsLst>
              <a:gs pos="0">
                <a:srgbClr val="91CFF7"/>
              </a:gs>
              <a:gs pos="100000">
                <a:schemeClr val="bg1"/>
              </a:gs>
            </a:gsLst>
            <a:lin ang="12600000" scaled="0"/>
            <a:tileRect/>
          </a:gradFill>
          <a:ln w="12700" cap="flat" cmpd="sng" algn="ctr">
            <a:gradFill>
              <a:gsLst>
                <a:gs pos="100000">
                  <a:schemeClr val="accent4">
                    <a:lumMod val="60000"/>
                    <a:lumOff val="40000"/>
                    <a:alpha val="41000"/>
                  </a:schemeClr>
                </a:gs>
                <a:gs pos="34000">
                  <a:schemeClr val="bg2">
                    <a:alpha val="6000"/>
                  </a:schemeClr>
                </a:gs>
              </a:gsLst>
              <a:lin ang="21594000" scaled="0"/>
            </a:gradFill>
            <a:prstDash val="solid"/>
            <a:round/>
            <a:headEnd type="none" w="med" len="med"/>
            <a:tailEnd type="triangle" w="med" len="sm"/>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400" b="1" kern="0">
              <a:ln w="76200" cmpd="sng">
                <a:solidFill>
                  <a:prstClr val="white"/>
                </a:solidFill>
              </a:ln>
              <a:solidFill>
                <a:srgbClr val="000000"/>
              </a:solidFill>
              <a:ea typeface="ＭＳ Ｐゴシック" pitchFamily="16" charset="-128"/>
            </a:endParaRPr>
          </a:p>
        </p:txBody>
      </p:sp>
      <p:sp>
        <p:nvSpPr>
          <p:cNvPr id="40" name="Oval 39">
            <a:extLst>
              <a:ext uri="{FF2B5EF4-FFF2-40B4-BE49-F238E27FC236}">
                <a16:creationId xmlns:a16="http://schemas.microsoft.com/office/drawing/2014/main" id="{037379E0-EEAA-42BD-A63C-357A25BB373F}"/>
              </a:ext>
            </a:extLst>
          </p:cNvPr>
          <p:cNvSpPr>
            <a:spLocks noChangeAspect="1"/>
          </p:cNvSpPr>
          <p:nvPr/>
        </p:nvSpPr>
        <p:spPr bwMode="auto">
          <a:xfrm rot="7136412">
            <a:off x="8227752" y="925044"/>
            <a:ext cx="3595571" cy="3596401"/>
          </a:xfrm>
          <a:prstGeom prst="ellipse">
            <a:avLst/>
          </a:prstGeom>
          <a:gradFill flip="none" rotWithShape="1">
            <a:gsLst>
              <a:gs pos="0">
                <a:srgbClr val="91CFF7"/>
              </a:gs>
              <a:gs pos="100000">
                <a:schemeClr val="bg1"/>
              </a:gs>
            </a:gsLst>
            <a:lin ang="12600000" scaled="0"/>
            <a:tileRect/>
          </a:gradFill>
          <a:ln w="12700" cap="flat" cmpd="sng" algn="ctr">
            <a:gradFill>
              <a:gsLst>
                <a:gs pos="100000">
                  <a:schemeClr val="accent4">
                    <a:lumMod val="60000"/>
                    <a:lumOff val="40000"/>
                    <a:alpha val="41000"/>
                  </a:schemeClr>
                </a:gs>
                <a:gs pos="34000">
                  <a:schemeClr val="bg2">
                    <a:alpha val="6000"/>
                  </a:schemeClr>
                </a:gs>
              </a:gsLst>
              <a:lin ang="21594000" scaled="0"/>
            </a:gradFill>
            <a:prstDash val="solid"/>
            <a:round/>
            <a:headEnd type="none" w="med" len="med"/>
            <a:tailEnd type="triangle" w="med" len="sm"/>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400" b="1" kern="0">
              <a:ln w="76200" cmpd="sng">
                <a:solidFill>
                  <a:prstClr val="white"/>
                </a:solidFill>
              </a:ln>
              <a:solidFill>
                <a:srgbClr val="000000"/>
              </a:solidFill>
              <a:ea typeface="ＭＳ Ｐゴシック" pitchFamily="16" charset="-128"/>
            </a:endParaRPr>
          </a:p>
        </p:txBody>
      </p:sp>
      <p:cxnSp>
        <p:nvCxnSpPr>
          <p:cNvPr id="42" name="Straight Connector 41">
            <a:extLst>
              <a:ext uri="{FF2B5EF4-FFF2-40B4-BE49-F238E27FC236}">
                <a16:creationId xmlns:a16="http://schemas.microsoft.com/office/drawing/2014/main" id="{2440E585-C6DD-4761-9962-C5E469FAD9B2}"/>
              </a:ext>
            </a:extLst>
          </p:cNvPr>
          <p:cNvCxnSpPr>
            <a:cxnSpLocks/>
          </p:cNvCxnSpPr>
          <p:nvPr/>
        </p:nvCxnSpPr>
        <p:spPr bwMode="auto">
          <a:xfrm>
            <a:off x="3837452" y="2800133"/>
            <a:ext cx="1132072" cy="465519"/>
          </a:xfrm>
          <a:prstGeom prst="line">
            <a:avLst/>
          </a:prstGeom>
          <a:noFill/>
          <a:ln w="63500" cap="flat" cmpd="sng" algn="ctr">
            <a:gradFill>
              <a:gsLst>
                <a:gs pos="0">
                  <a:schemeClr val="bg2">
                    <a:lumMod val="75000"/>
                    <a:alpha val="0"/>
                  </a:schemeClr>
                </a:gs>
                <a:gs pos="49000">
                  <a:srgbClr val="91CFF7"/>
                </a:gs>
                <a:gs pos="93000">
                  <a:schemeClr val="bg2">
                    <a:lumMod val="75000"/>
                    <a:alpha val="0"/>
                  </a:schemeClr>
                </a:gs>
              </a:gsLst>
              <a:lin ang="5400000" scaled="1"/>
            </a:gradFill>
            <a:prstDash val="solid"/>
            <a:round/>
            <a:headEnd type="none" w="med" len="med"/>
            <a:tailEnd type="none" w="med" len="sm"/>
          </a:ln>
          <a:effectLst/>
        </p:spPr>
      </p:cxnSp>
      <p:cxnSp>
        <p:nvCxnSpPr>
          <p:cNvPr id="44" name="Straight Connector 43">
            <a:extLst>
              <a:ext uri="{FF2B5EF4-FFF2-40B4-BE49-F238E27FC236}">
                <a16:creationId xmlns:a16="http://schemas.microsoft.com/office/drawing/2014/main" id="{7DF3EA4B-0E7D-4809-AEF7-8D2D36D0CDDC}"/>
              </a:ext>
            </a:extLst>
          </p:cNvPr>
          <p:cNvCxnSpPr>
            <a:cxnSpLocks/>
          </p:cNvCxnSpPr>
          <p:nvPr/>
        </p:nvCxnSpPr>
        <p:spPr bwMode="auto">
          <a:xfrm flipV="1">
            <a:off x="6719417" y="2815654"/>
            <a:ext cx="1604463" cy="516561"/>
          </a:xfrm>
          <a:prstGeom prst="line">
            <a:avLst/>
          </a:prstGeom>
          <a:noFill/>
          <a:ln w="63500" cap="flat" cmpd="sng" algn="ctr">
            <a:gradFill>
              <a:gsLst>
                <a:gs pos="0">
                  <a:schemeClr val="bg2">
                    <a:lumMod val="75000"/>
                    <a:alpha val="0"/>
                  </a:schemeClr>
                </a:gs>
                <a:gs pos="49000">
                  <a:srgbClr val="91CFF7"/>
                </a:gs>
                <a:gs pos="93000">
                  <a:schemeClr val="bg2">
                    <a:lumMod val="75000"/>
                    <a:alpha val="0"/>
                  </a:schemeClr>
                </a:gs>
              </a:gsLst>
              <a:lin ang="5400000" scaled="1"/>
            </a:gradFill>
            <a:prstDash val="solid"/>
            <a:round/>
            <a:headEnd type="none" w="med" len="med"/>
            <a:tailEnd type="none" w="med" len="sm"/>
          </a:ln>
          <a:effectLst/>
        </p:spPr>
      </p:cxnSp>
      <p:sp>
        <p:nvSpPr>
          <p:cNvPr id="46" name="TextBox 45">
            <a:extLst>
              <a:ext uri="{FF2B5EF4-FFF2-40B4-BE49-F238E27FC236}">
                <a16:creationId xmlns:a16="http://schemas.microsoft.com/office/drawing/2014/main" id="{15119EB5-6F5A-440E-92F8-9414A36765A7}"/>
              </a:ext>
            </a:extLst>
          </p:cNvPr>
          <p:cNvSpPr txBox="1"/>
          <p:nvPr/>
        </p:nvSpPr>
        <p:spPr>
          <a:xfrm>
            <a:off x="9020997" y="1192155"/>
            <a:ext cx="2852407" cy="1865363"/>
          </a:xfrm>
          <a:prstGeom prst="rect">
            <a:avLst/>
          </a:prstGeom>
          <a:noFill/>
          <a:effectLst/>
        </p:spPr>
        <p:txBody>
          <a:bodyPr wrap="none" lIns="0" tIns="0" rIns="0" bIns="0" rtlCol="0">
            <a:noAutofit/>
          </a:bodyPr>
          <a:lstStyle/>
          <a:p>
            <a:pPr algn="l" eaLnBrk="0" hangingPunct="0">
              <a:lnSpc>
                <a:spcPts val="1800"/>
              </a:lnSpc>
            </a:pPr>
            <a:r>
              <a:rPr lang="en-US" sz="1400" u="sng" dirty="0">
                <a:ea typeface="+mn-ea"/>
                <a:cs typeface="+mn-cs"/>
              </a:rPr>
              <a:t>Custom Apps</a:t>
            </a:r>
          </a:p>
          <a:p>
            <a:pPr algn="l" eaLnBrk="0" hangingPunct="0"/>
            <a:r>
              <a:rPr lang="en-US" sz="1200" dirty="0"/>
              <a:t>Childcare Finder (DSS)</a:t>
            </a:r>
          </a:p>
          <a:p>
            <a:pPr algn="l" eaLnBrk="0" hangingPunct="0"/>
            <a:r>
              <a:rPr lang="en-US" sz="1200" dirty="0"/>
              <a:t>Food Help Finder (DSS)</a:t>
            </a:r>
          </a:p>
          <a:p>
            <a:pPr algn="l" eaLnBrk="0" hangingPunct="0"/>
            <a:r>
              <a:rPr lang="en-US" sz="1200" dirty="0"/>
              <a:t>Vaccine Finder (DOHMH)</a:t>
            </a:r>
          </a:p>
          <a:p>
            <a:pPr algn="l" eaLnBrk="0" hangingPunct="0"/>
            <a:r>
              <a:rPr lang="en-US" sz="1200" dirty="0"/>
              <a:t>COVID Test Site Finder (HH)</a:t>
            </a:r>
          </a:p>
          <a:p>
            <a:pPr algn="l" eaLnBrk="0" hangingPunct="0"/>
            <a:r>
              <a:rPr lang="en-US" sz="1200" dirty="0"/>
              <a:t>Crime Victim Services Finder (MOCJ)</a:t>
            </a:r>
          </a:p>
          <a:p>
            <a:pPr algn="l" eaLnBrk="0" hangingPunct="0"/>
            <a:r>
              <a:rPr lang="en-US" sz="1200" dirty="0"/>
              <a:t>Cooling Centers (EM)</a:t>
            </a:r>
          </a:p>
          <a:p>
            <a:pPr algn="l" eaLnBrk="0" hangingPunct="0"/>
            <a:r>
              <a:rPr lang="en-US" sz="1200" dirty="0"/>
              <a:t>Hurricane Evacuation Zone Finder (EM)</a:t>
            </a:r>
          </a:p>
        </p:txBody>
      </p:sp>
      <p:sp>
        <p:nvSpPr>
          <p:cNvPr id="47" name="TextBox 46">
            <a:extLst>
              <a:ext uri="{FF2B5EF4-FFF2-40B4-BE49-F238E27FC236}">
                <a16:creationId xmlns:a16="http://schemas.microsoft.com/office/drawing/2014/main" id="{25D3D1E7-9547-4BBC-B466-82ED708B9F9F}"/>
              </a:ext>
            </a:extLst>
          </p:cNvPr>
          <p:cNvSpPr txBox="1"/>
          <p:nvPr/>
        </p:nvSpPr>
        <p:spPr>
          <a:xfrm>
            <a:off x="9025410" y="2846248"/>
            <a:ext cx="2620373" cy="1568288"/>
          </a:xfrm>
          <a:prstGeom prst="rect">
            <a:avLst/>
          </a:prstGeom>
          <a:noFill/>
          <a:effectLst/>
        </p:spPr>
        <p:txBody>
          <a:bodyPr wrap="none" lIns="0" tIns="0" rIns="0" bIns="0" rtlCol="0">
            <a:noAutofit/>
          </a:bodyPr>
          <a:lstStyle/>
          <a:p>
            <a:pPr algn="l" eaLnBrk="0" hangingPunct="0">
              <a:lnSpc>
                <a:spcPts val="1800"/>
              </a:lnSpc>
            </a:pPr>
            <a:r>
              <a:rPr lang="en-US" sz="1400" u="sng" dirty="0">
                <a:ea typeface="+mn-ea"/>
                <a:cs typeface="+mn-cs"/>
              </a:rPr>
              <a:t>COTS Apps</a:t>
            </a:r>
          </a:p>
          <a:p>
            <a:pPr algn="l" eaLnBrk="0" hangingPunct="0"/>
            <a:r>
              <a:rPr lang="en-US" sz="1200" dirty="0"/>
              <a:t>Homebase Finder (DSS)</a:t>
            </a:r>
          </a:p>
          <a:p>
            <a:pPr algn="l" eaLnBrk="0" hangingPunct="0"/>
            <a:r>
              <a:rPr lang="en-US" sz="1200" dirty="0"/>
              <a:t>Wheelchair Accessible Restaurants (DOHMH)</a:t>
            </a:r>
          </a:p>
          <a:p>
            <a:pPr algn="l" eaLnBrk="0" hangingPunct="0"/>
            <a:r>
              <a:rPr lang="en-US" sz="1200" dirty="0"/>
              <a:t>Crime Map (NYPD)</a:t>
            </a:r>
          </a:p>
          <a:p>
            <a:pPr algn="l" eaLnBrk="0" hangingPunct="0"/>
            <a:r>
              <a:rPr lang="en-US" sz="1200" dirty="0"/>
              <a:t>SBS Service Finder (SBS)</a:t>
            </a:r>
          </a:p>
          <a:p>
            <a:pPr algn="l" eaLnBrk="0" hangingPunct="0"/>
            <a:r>
              <a:rPr lang="en-US" sz="1200" dirty="0"/>
              <a:t>Street Closures (DOT &amp; CECM)</a:t>
            </a:r>
          </a:p>
          <a:p>
            <a:pPr algn="l" eaLnBrk="0" hangingPunct="0"/>
            <a:r>
              <a:rPr lang="en-US" sz="1200" dirty="0"/>
              <a:t>Imagery and LiDAR Downloader (OTI)</a:t>
            </a:r>
          </a:p>
          <a:p>
            <a:pPr algn="l" eaLnBrk="0" hangingPunct="0"/>
            <a:r>
              <a:rPr lang="en-US" sz="1200" dirty="0"/>
              <a:t>Now &amp; Then (OTI)</a:t>
            </a:r>
          </a:p>
          <a:p>
            <a:pPr algn="l" eaLnBrk="0" hangingPunct="0"/>
            <a:r>
              <a:rPr lang="en-US" sz="1200" dirty="0" err="1"/>
              <a:t>CityMap</a:t>
            </a:r>
            <a:r>
              <a:rPr lang="en-US" sz="1200" dirty="0"/>
              <a:t> Lot Lookup &amp; Explorer (OTI)</a:t>
            </a:r>
          </a:p>
        </p:txBody>
      </p:sp>
      <p:sp>
        <p:nvSpPr>
          <p:cNvPr id="48" name="TextBox 47">
            <a:extLst>
              <a:ext uri="{FF2B5EF4-FFF2-40B4-BE49-F238E27FC236}">
                <a16:creationId xmlns:a16="http://schemas.microsoft.com/office/drawing/2014/main" id="{21A8396D-CF74-41A9-BD1C-4391BBF069F0}"/>
              </a:ext>
            </a:extLst>
          </p:cNvPr>
          <p:cNvSpPr txBox="1"/>
          <p:nvPr/>
        </p:nvSpPr>
        <p:spPr>
          <a:xfrm>
            <a:off x="1191781" y="1697468"/>
            <a:ext cx="2054333" cy="1001082"/>
          </a:xfrm>
          <a:prstGeom prst="rect">
            <a:avLst/>
          </a:prstGeom>
          <a:noFill/>
          <a:effectLst/>
        </p:spPr>
        <p:txBody>
          <a:bodyPr wrap="none" lIns="0" tIns="0" rIns="0" bIns="0" rtlCol="0">
            <a:noAutofit/>
          </a:bodyPr>
          <a:lstStyle/>
          <a:p>
            <a:pPr algn="r" eaLnBrk="0" hangingPunct="0">
              <a:lnSpc>
                <a:spcPts val="1800"/>
              </a:lnSpc>
            </a:pPr>
            <a:r>
              <a:rPr lang="en-US" sz="1400" u="sng" dirty="0" err="1">
                <a:ea typeface="+mn-ea"/>
                <a:cs typeface="+mn-cs"/>
              </a:rPr>
              <a:t>NYCmaps</a:t>
            </a:r>
            <a:r>
              <a:rPr lang="en-US" sz="1400" u="sng" dirty="0">
                <a:ea typeface="+mn-ea"/>
                <a:cs typeface="+mn-cs"/>
              </a:rPr>
              <a:t> Hub</a:t>
            </a:r>
          </a:p>
          <a:p>
            <a:pPr algn="r" eaLnBrk="0" hangingPunct="0"/>
            <a:r>
              <a:rPr lang="en-US" sz="1200" dirty="0">
                <a:ea typeface="+mn-ea"/>
                <a:cs typeface="+mn-cs"/>
              </a:rPr>
              <a:t>Da</a:t>
            </a:r>
            <a:r>
              <a:rPr lang="en-US" sz="1200" dirty="0"/>
              <a:t>ta services &amp; </a:t>
            </a:r>
            <a:r>
              <a:rPr lang="en-US" sz="1200" dirty="0" err="1"/>
              <a:t>NYCmaps</a:t>
            </a:r>
            <a:r>
              <a:rPr lang="en-US" sz="1200" dirty="0"/>
              <a:t> Explorer</a:t>
            </a:r>
          </a:p>
          <a:p>
            <a:pPr algn="r" eaLnBrk="0" hangingPunct="0"/>
            <a:r>
              <a:rPr lang="en-US" sz="1200" dirty="0"/>
              <a:t>Locator services</a:t>
            </a:r>
          </a:p>
          <a:p>
            <a:pPr algn="r" eaLnBrk="0" hangingPunct="0"/>
            <a:r>
              <a:rPr lang="en-US" sz="1200" dirty="0" err="1"/>
              <a:t>Basemap</a:t>
            </a:r>
            <a:r>
              <a:rPr lang="en-US" sz="1200" dirty="0"/>
              <a:t> Services</a:t>
            </a:r>
          </a:p>
          <a:p>
            <a:pPr algn="r" eaLnBrk="0" hangingPunct="0"/>
            <a:r>
              <a:rPr lang="en-US" sz="1200" dirty="0">
                <a:ea typeface="+mn-ea"/>
                <a:cs typeface="+mn-cs"/>
              </a:rPr>
              <a:t>Guidance and best practices</a:t>
            </a:r>
          </a:p>
          <a:p>
            <a:pPr algn="r" eaLnBrk="0" hangingPunct="0"/>
            <a:r>
              <a:rPr lang="en-US" sz="1200" dirty="0"/>
              <a:t>App Gallery</a:t>
            </a:r>
          </a:p>
          <a:p>
            <a:pPr algn="r" eaLnBrk="0" hangingPunct="0"/>
            <a:r>
              <a:rPr lang="en-US" sz="1200" dirty="0">
                <a:ea typeface="+mn-ea"/>
                <a:cs typeface="+mn-cs"/>
              </a:rPr>
              <a:t>Developer Resources</a:t>
            </a:r>
          </a:p>
          <a:p>
            <a:pPr algn="r" eaLnBrk="0" hangingPunct="0">
              <a:lnSpc>
                <a:spcPts val="1800"/>
              </a:lnSpc>
            </a:pPr>
            <a:endParaRPr lang="en-US" sz="1400" dirty="0"/>
          </a:p>
        </p:txBody>
      </p:sp>
      <p:sp>
        <p:nvSpPr>
          <p:cNvPr id="49" name="TextBox 48">
            <a:extLst>
              <a:ext uri="{FF2B5EF4-FFF2-40B4-BE49-F238E27FC236}">
                <a16:creationId xmlns:a16="http://schemas.microsoft.com/office/drawing/2014/main" id="{65C885C2-7673-46F4-A524-0EE34567C0C9}"/>
              </a:ext>
            </a:extLst>
          </p:cNvPr>
          <p:cNvSpPr txBox="1"/>
          <p:nvPr/>
        </p:nvSpPr>
        <p:spPr>
          <a:xfrm>
            <a:off x="-106399" y="3159044"/>
            <a:ext cx="3304195" cy="559802"/>
          </a:xfrm>
          <a:prstGeom prst="rect">
            <a:avLst/>
          </a:prstGeom>
          <a:noFill/>
          <a:effectLst/>
        </p:spPr>
        <p:txBody>
          <a:bodyPr wrap="none" lIns="0" tIns="0" rIns="0" bIns="0" rtlCol="0">
            <a:noAutofit/>
          </a:bodyPr>
          <a:lstStyle/>
          <a:p>
            <a:pPr algn="r" eaLnBrk="0" hangingPunct="0"/>
            <a:r>
              <a:rPr lang="en-US" sz="1400" u="sng" dirty="0"/>
              <a:t>Apps to Support Agency Needs</a:t>
            </a:r>
          </a:p>
          <a:p>
            <a:pPr algn="r" eaLnBrk="0" hangingPunct="0"/>
            <a:r>
              <a:rPr lang="en-US" sz="1200" dirty="0"/>
              <a:t>School Kitchens Dashboard and Survey</a:t>
            </a:r>
          </a:p>
          <a:p>
            <a:pPr algn="r" eaLnBrk="0" hangingPunct="0"/>
            <a:r>
              <a:rPr lang="en-US" sz="1200" dirty="0"/>
              <a:t>Food Help Dashboard and Survey</a:t>
            </a:r>
          </a:p>
          <a:p>
            <a:pPr algn="r" eaLnBrk="0" hangingPunct="0"/>
            <a:r>
              <a:rPr lang="en-US" sz="1200" dirty="0"/>
              <a:t>Community Engagement Tracker</a:t>
            </a:r>
          </a:p>
          <a:p>
            <a:pPr algn="r" eaLnBrk="0" hangingPunct="0">
              <a:lnSpc>
                <a:spcPts val="1800"/>
              </a:lnSpc>
            </a:pPr>
            <a:endParaRPr lang="en-US" sz="1400" dirty="0"/>
          </a:p>
        </p:txBody>
      </p:sp>
      <p:sp>
        <p:nvSpPr>
          <p:cNvPr id="2" name="TextBox 1">
            <a:extLst>
              <a:ext uri="{FF2B5EF4-FFF2-40B4-BE49-F238E27FC236}">
                <a16:creationId xmlns:a16="http://schemas.microsoft.com/office/drawing/2014/main" id="{C1F8F4E8-F1CB-4DF6-84F5-051A6C41F392}"/>
              </a:ext>
            </a:extLst>
          </p:cNvPr>
          <p:cNvSpPr txBox="1"/>
          <p:nvPr/>
        </p:nvSpPr>
        <p:spPr>
          <a:xfrm>
            <a:off x="4857754" y="1802903"/>
            <a:ext cx="2258425" cy="707654"/>
          </a:xfrm>
          <a:prstGeom prst="rect">
            <a:avLst/>
          </a:prstGeom>
          <a:noFill/>
          <a:effectLst/>
        </p:spPr>
        <p:txBody>
          <a:bodyPr wrap="none" lIns="0" tIns="0" rIns="0" bIns="0" rtlCol="0">
            <a:noAutofit/>
          </a:bodyPr>
          <a:lstStyle/>
          <a:p>
            <a:pPr algn="ctr" eaLnBrk="0" hangingPunct="0">
              <a:lnSpc>
                <a:spcPts val="1800"/>
              </a:lnSpc>
            </a:pPr>
            <a:r>
              <a:rPr lang="en-US" sz="1100" b="1" dirty="0" err="1"/>
              <a:t>NYCmaps</a:t>
            </a:r>
            <a:r>
              <a:rPr lang="en-US" sz="1100" b="1" dirty="0"/>
              <a:t> (AGOL)</a:t>
            </a:r>
          </a:p>
          <a:p>
            <a:pPr algn="ctr" eaLnBrk="0" hangingPunct="0">
              <a:lnSpc>
                <a:spcPts val="1800"/>
              </a:lnSpc>
            </a:pPr>
            <a:r>
              <a:rPr lang="en-US" sz="1100" b="1" dirty="0"/>
              <a:t>+</a:t>
            </a:r>
          </a:p>
          <a:p>
            <a:pPr algn="ctr" eaLnBrk="0" hangingPunct="0">
              <a:lnSpc>
                <a:spcPts val="1800"/>
              </a:lnSpc>
            </a:pPr>
            <a:r>
              <a:rPr lang="en-US" sz="1100" b="1" dirty="0"/>
              <a:t>ArcGIS Enterprise on Kubernetes</a:t>
            </a:r>
          </a:p>
          <a:p>
            <a:pPr algn="ctr" eaLnBrk="0" hangingPunct="0">
              <a:lnSpc>
                <a:spcPts val="1800"/>
              </a:lnSpc>
            </a:pPr>
            <a:endParaRPr lang="en-US" sz="1100" b="1" dirty="0">
              <a:ea typeface="+mn-ea"/>
              <a:cs typeface="+mn-cs"/>
            </a:endParaRPr>
          </a:p>
        </p:txBody>
      </p:sp>
      <p:sp>
        <p:nvSpPr>
          <p:cNvPr id="50" name="TextBox 49">
            <a:extLst>
              <a:ext uri="{FF2B5EF4-FFF2-40B4-BE49-F238E27FC236}">
                <a16:creationId xmlns:a16="http://schemas.microsoft.com/office/drawing/2014/main" id="{192C02F5-97F3-4092-91E0-928DE77D6C01}"/>
              </a:ext>
            </a:extLst>
          </p:cNvPr>
          <p:cNvSpPr txBox="1"/>
          <p:nvPr/>
        </p:nvSpPr>
        <p:spPr>
          <a:xfrm rot="20504272">
            <a:off x="7477409" y="2752529"/>
            <a:ext cx="656217" cy="354618"/>
          </a:xfrm>
          <a:prstGeom prst="rect">
            <a:avLst/>
          </a:prstGeom>
          <a:noFill/>
          <a:effectLst/>
        </p:spPr>
        <p:txBody>
          <a:bodyPr wrap="none" lIns="0" tIns="0" rIns="0" bIns="0" rtlCol="0">
            <a:noAutofit/>
          </a:bodyPr>
          <a:lstStyle/>
          <a:p>
            <a:pPr algn="ctr" eaLnBrk="0" hangingPunct="0"/>
            <a:r>
              <a:rPr lang="en-US" sz="1400" b="1" dirty="0"/>
              <a:t>Public</a:t>
            </a:r>
            <a:endParaRPr lang="en-US" sz="1200" b="1" dirty="0"/>
          </a:p>
          <a:p>
            <a:pPr algn="ctr" eaLnBrk="0" hangingPunct="0">
              <a:lnSpc>
                <a:spcPts val="1800"/>
              </a:lnSpc>
            </a:pPr>
            <a:endParaRPr lang="en-US" sz="1400" b="1" dirty="0"/>
          </a:p>
        </p:txBody>
      </p:sp>
      <p:sp>
        <p:nvSpPr>
          <p:cNvPr id="51" name="TextBox 50">
            <a:extLst>
              <a:ext uri="{FF2B5EF4-FFF2-40B4-BE49-F238E27FC236}">
                <a16:creationId xmlns:a16="http://schemas.microsoft.com/office/drawing/2014/main" id="{30267DC1-4AAD-458A-9536-E6B7B07789DA}"/>
              </a:ext>
            </a:extLst>
          </p:cNvPr>
          <p:cNvSpPr txBox="1"/>
          <p:nvPr/>
        </p:nvSpPr>
        <p:spPr>
          <a:xfrm rot="1374361">
            <a:off x="4088033" y="2793226"/>
            <a:ext cx="656217" cy="354618"/>
          </a:xfrm>
          <a:prstGeom prst="rect">
            <a:avLst/>
          </a:prstGeom>
          <a:noFill/>
          <a:effectLst/>
        </p:spPr>
        <p:txBody>
          <a:bodyPr wrap="none" lIns="0" tIns="0" rIns="0" bIns="0" rtlCol="0">
            <a:noAutofit/>
          </a:bodyPr>
          <a:lstStyle/>
          <a:p>
            <a:pPr algn="ctr" eaLnBrk="0" hangingPunct="0"/>
            <a:r>
              <a:rPr lang="en-US" sz="1400" b="1" dirty="0"/>
              <a:t>Azure AD</a:t>
            </a:r>
            <a:endParaRPr lang="en-US" sz="1200" b="1" dirty="0"/>
          </a:p>
          <a:p>
            <a:pPr algn="ctr" eaLnBrk="0" hangingPunct="0">
              <a:lnSpc>
                <a:spcPts val="1800"/>
              </a:lnSpc>
            </a:pPr>
            <a:endParaRPr lang="en-US" sz="1400" b="1" dirty="0"/>
          </a:p>
        </p:txBody>
      </p:sp>
      <p:pic>
        <p:nvPicPr>
          <p:cNvPr id="63" name="Picture 62">
            <a:extLst>
              <a:ext uri="{FF2B5EF4-FFF2-40B4-BE49-F238E27FC236}">
                <a16:creationId xmlns:a16="http://schemas.microsoft.com/office/drawing/2014/main" id="{2693677D-6B63-42F0-B882-49A10FB0C788}"/>
              </a:ext>
            </a:extLst>
          </p:cNvPr>
          <p:cNvPicPr>
            <a:picLocks noChangeAspect="1"/>
          </p:cNvPicPr>
          <p:nvPr/>
        </p:nvPicPr>
        <p:blipFill>
          <a:blip r:embed="rId5"/>
          <a:stretch>
            <a:fillRect/>
          </a:stretch>
        </p:blipFill>
        <p:spPr>
          <a:xfrm>
            <a:off x="4808477" y="2674421"/>
            <a:ext cx="2411721" cy="1747672"/>
          </a:xfrm>
          <a:prstGeom prst="rect">
            <a:avLst/>
          </a:prstGeom>
        </p:spPr>
      </p:pic>
      <p:pic>
        <p:nvPicPr>
          <p:cNvPr id="64" name="Picture 63">
            <a:extLst>
              <a:ext uri="{FF2B5EF4-FFF2-40B4-BE49-F238E27FC236}">
                <a16:creationId xmlns:a16="http://schemas.microsoft.com/office/drawing/2014/main" id="{61AE27C1-3F80-4FDE-A782-B23753BF9A2B}"/>
              </a:ext>
            </a:extLst>
          </p:cNvPr>
          <p:cNvPicPr>
            <a:picLocks noChangeAspect="1"/>
          </p:cNvPicPr>
          <p:nvPr/>
        </p:nvPicPr>
        <p:blipFill>
          <a:blip r:embed="rId6"/>
          <a:stretch>
            <a:fillRect/>
          </a:stretch>
        </p:blipFill>
        <p:spPr>
          <a:xfrm>
            <a:off x="6307057" y="3479267"/>
            <a:ext cx="455989" cy="481730"/>
          </a:xfrm>
          <a:prstGeom prst="rect">
            <a:avLst/>
          </a:prstGeom>
        </p:spPr>
      </p:pic>
      <p:grpSp>
        <p:nvGrpSpPr>
          <p:cNvPr id="65" name="Group 64">
            <a:extLst>
              <a:ext uri="{FF2B5EF4-FFF2-40B4-BE49-F238E27FC236}">
                <a16:creationId xmlns:a16="http://schemas.microsoft.com/office/drawing/2014/main" id="{207822F2-E5A4-49EE-BF82-42DB8163BA20}"/>
              </a:ext>
            </a:extLst>
          </p:cNvPr>
          <p:cNvGrpSpPr/>
          <p:nvPr/>
        </p:nvGrpSpPr>
        <p:grpSpPr>
          <a:xfrm>
            <a:off x="7020331" y="3111280"/>
            <a:ext cx="270838" cy="467752"/>
            <a:chOff x="5504817" y="4084474"/>
            <a:chExt cx="221060" cy="381783"/>
          </a:xfrm>
          <a:solidFill>
            <a:schemeClr val="accent1"/>
          </a:solidFill>
        </p:grpSpPr>
        <p:sp useBgFill="1">
          <p:nvSpPr>
            <p:cNvPr id="80" name="Rectangle 79">
              <a:extLst>
                <a:ext uri="{FF2B5EF4-FFF2-40B4-BE49-F238E27FC236}">
                  <a16:creationId xmlns:a16="http://schemas.microsoft.com/office/drawing/2014/main" id="{E9489413-0920-43BC-9EE8-48A4895674E2}"/>
                </a:ext>
              </a:extLst>
            </p:cNvPr>
            <p:cNvSpPr>
              <a:spLocks noChangeArrowheads="1"/>
            </p:cNvSpPr>
            <p:nvPr/>
          </p:nvSpPr>
          <p:spPr bwMode="auto">
            <a:xfrm rot="10800000">
              <a:off x="5517752" y="4097345"/>
              <a:ext cx="194395" cy="357057"/>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1" name="Picture 80">
              <a:extLst>
                <a:ext uri="{FF2B5EF4-FFF2-40B4-BE49-F238E27FC236}">
                  <a16:creationId xmlns:a16="http://schemas.microsoft.com/office/drawing/2014/main" id="{088B687F-9480-46C7-85A3-806078643CD0}"/>
                </a:ext>
              </a:extLst>
            </p:cNvPr>
            <p:cNvPicPr>
              <a:picLocks noChangeAspect="1"/>
            </p:cNvPicPr>
            <p:nvPr/>
          </p:nvPicPr>
          <p:blipFill>
            <a:blip r:embed="rId7">
              <a:lum bright="8000"/>
            </a:blip>
            <a:stretch>
              <a:fillRect/>
            </a:stretch>
          </p:blipFill>
          <p:spPr>
            <a:xfrm>
              <a:off x="5504817" y="4084474"/>
              <a:ext cx="221060" cy="381783"/>
            </a:xfrm>
            <a:prstGeom prst="rect">
              <a:avLst/>
            </a:prstGeom>
            <a:grpFill/>
            <a:ln>
              <a:solidFill>
                <a:schemeClr val="accent1"/>
              </a:solidFill>
            </a:ln>
          </p:spPr>
        </p:pic>
      </p:grpSp>
      <p:grpSp>
        <p:nvGrpSpPr>
          <p:cNvPr id="66" name="Group 65">
            <a:extLst>
              <a:ext uri="{FF2B5EF4-FFF2-40B4-BE49-F238E27FC236}">
                <a16:creationId xmlns:a16="http://schemas.microsoft.com/office/drawing/2014/main" id="{2E4E9A08-FD5C-4D8F-8B85-162DEF1B6AD8}"/>
              </a:ext>
            </a:extLst>
          </p:cNvPr>
          <p:cNvGrpSpPr/>
          <p:nvPr/>
        </p:nvGrpSpPr>
        <p:grpSpPr>
          <a:xfrm>
            <a:off x="6619468" y="2578341"/>
            <a:ext cx="515786" cy="397364"/>
            <a:chOff x="4837341" y="3820711"/>
            <a:chExt cx="420987" cy="324332"/>
          </a:xfrm>
          <a:solidFill>
            <a:schemeClr val="accent1"/>
          </a:solidFill>
        </p:grpSpPr>
        <p:grpSp>
          <p:nvGrpSpPr>
            <p:cNvPr id="76" name="Group 75">
              <a:extLst>
                <a:ext uri="{FF2B5EF4-FFF2-40B4-BE49-F238E27FC236}">
                  <a16:creationId xmlns:a16="http://schemas.microsoft.com/office/drawing/2014/main" id="{90DEB3CE-49FC-4AE9-81CD-90AD1557EEA4}"/>
                </a:ext>
              </a:extLst>
            </p:cNvPr>
            <p:cNvGrpSpPr/>
            <p:nvPr/>
          </p:nvGrpSpPr>
          <p:grpSpPr>
            <a:xfrm>
              <a:off x="4946563" y="3856680"/>
              <a:ext cx="296196" cy="274023"/>
              <a:chOff x="9383938" y="597702"/>
              <a:chExt cx="616087" cy="609266"/>
            </a:xfrm>
            <a:grpFill/>
          </p:grpSpPr>
          <p:sp useBgFill="1">
            <p:nvSpPr>
              <p:cNvPr id="78" name="Rectangle 77">
                <a:extLst>
                  <a:ext uri="{FF2B5EF4-FFF2-40B4-BE49-F238E27FC236}">
                    <a16:creationId xmlns:a16="http://schemas.microsoft.com/office/drawing/2014/main" id="{259D97BF-FEF0-46F3-8C45-25F1EA13DFE6}"/>
                  </a:ext>
                </a:extLst>
              </p:cNvPr>
              <p:cNvSpPr>
                <a:spLocks noChangeArrowheads="1"/>
              </p:cNvSpPr>
              <p:nvPr/>
            </p:nvSpPr>
            <p:spPr bwMode="auto">
              <a:xfrm rot="10800000">
                <a:off x="9383938" y="828127"/>
                <a:ext cx="453210" cy="378841"/>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79" name="Rectangle 78">
                <a:extLst>
                  <a:ext uri="{FF2B5EF4-FFF2-40B4-BE49-F238E27FC236}">
                    <a16:creationId xmlns:a16="http://schemas.microsoft.com/office/drawing/2014/main" id="{0845DE02-7744-459D-AC50-42DD4504EF0D}"/>
                  </a:ext>
                </a:extLst>
              </p:cNvPr>
              <p:cNvSpPr>
                <a:spLocks noChangeArrowheads="1"/>
              </p:cNvSpPr>
              <p:nvPr/>
            </p:nvSpPr>
            <p:spPr bwMode="auto">
              <a:xfrm rot="10800000">
                <a:off x="9546819" y="597702"/>
                <a:ext cx="453206" cy="378843"/>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77" name="Picture 76">
              <a:extLst>
                <a:ext uri="{FF2B5EF4-FFF2-40B4-BE49-F238E27FC236}">
                  <a16:creationId xmlns:a16="http://schemas.microsoft.com/office/drawing/2014/main" id="{4EA62D0B-7C4F-4701-9394-5B334A3AC31B}"/>
                </a:ext>
              </a:extLst>
            </p:cNvPr>
            <p:cNvPicPr>
              <a:picLocks noChangeAspect="1"/>
            </p:cNvPicPr>
            <p:nvPr/>
          </p:nvPicPr>
          <p:blipFill>
            <a:blip r:embed="rId8">
              <a:lum bright="10000"/>
            </a:blip>
            <a:stretch>
              <a:fillRect/>
            </a:stretch>
          </p:blipFill>
          <p:spPr>
            <a:xfrm>
              <a:off x="4837341" y="3820711"/>
              <a:ext cx="420987" cy="324332"/>
            </a:xfrm>
            <a:prstGeom prst="rect">
              <a:avLst/>
            </a:prstGeom>
            <a:grpFill/>
            <a:ln>
              <a:solidFill>
                <a:schemeClr val="accent1"/>
              </a:solidFill>
            </a:ln>
          </p:spPr>
        </p:pic>
      </p:grpSp>
      <p:sp>
        <p:nvSpPr>
          <p:cNvPr id="75" name="Rectangle 74">
            <a:extLst>
              <a:ext uri="{FF2B5EF4-FFF2-40B4-BE49-F238E27FC236}">
                <a16:creationId xmlns:a16="http://schemas.microsoft.com/office/drawing/2014/main" id="{13628BF9-C560-4884-AA29-67F62B1A6BDE}"/>
              </a:ext>
            </a:extLst>
          </p:cNvPr>
          <p:cNvSpPr>
            <a:spLocks noChangeArrowheads="1"/>
          </p:cNvSpPr>
          <p:nvPr/>
        </p:nvSpPr>
        <p:spPr bwMode="auto">
          <a:xfrm rot="10800000">
            <a:off x="5029874" y="2906516"/>
            <a:ext cx="552280" cy="365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1" name="Graphic 70">
            <a:extLst>
              <a:ext uri="{FF2B5EF4-FFF2-40B4-BE49-F238E27FC236}">
                <a16:creationId xmlns:a16="http://schemas.microsoft.com/office/drawing/2014/main" id="{D2BF1BAD-7C8D-4E37-B4D0-81CA5CF20742}"/>
              </a:ext>
            </a:extLst>
          </p:cNvPr>
          <p:cNvPicPr>
            <a:picLocks noChangeAspect="1"/>
          </p:cNvPicPr>
          <p:nvPr/>
        </p:nvPicPr>
        <p:blipFill>
          <a:blip r:embed="rId9">
            <a:alphaModFix/>
            <a:extLst>
              <a:ext uri="{96DAC541-7B7A-43D3-8B79-37D633B846F1}">
                <asvg:svgBlip xmlns:asvg="http://schemas.microsoft.com/office/drawing/2016/SVG/main" r:embed="rId10"/>
              </a:ext>
            </a:extLst>
          </a:blip>
          <a:stretch>
            <a:fillRect/>
          </a:stretch>
        </p:blipFill>
        <p:spPr>
          <a:xfrm>
            <a:off x="5014844" y="2886733"/>
            <a:ext cx="601904" cy="472923"/>
          </a:xfrm>
          <a:prstGeom prst="rect">
            <a:avLst/>
          </a:prstGeom>
        </p:spPr>
      </p:pic>
      <p:pic>
        <p:nvPicPr>
          <p:cNvPr id="68" name="Picture 67">
            <a:extLst>
              <a:ext uri="{FF2B5EF4-FFF2-40B4-BE49-F238E27FC236}">
                <a16:creationId xmlns:a16="http://schemas.microsoft.com/office/drawing/2014/main" id="{7F35567C-DF6B-46D0-9A39-0F3E8B609D70}"/>
              </a:ext>
            </a:extLst>
          </p:cNvPr>
          <p:cNvPicPr>
            <a:picLocks noChangeAspect="1"/>
          </p:cNvPicPr>
          <p:nvPr/>
        </p:nvPicPr>
        <p:blipFill>
          <a:blip r:embed="rId11">
            <a:duotone>
              <a:prstClr val="black"/>
              <a:schemeClr val="accent1">
                <a:tint val="45000"/>
                <a:satMod val="400000"/>
              </a:schemeClr>
            </a:duotone>
          </a:blip>
          <a:stretch>
            <a:fillRect/>
          </a:stretch>
        </p:blipFill>
        <p:spPr>
          <a:xfrm>
            <a:off x="4493221" y="3342010"/>
            <a:ext cx="421344" cy="306432"/>
          </a:xfrm>
          <a:prstGeom prst="rect">
            <a:avLst/>
          </a:prstGeom>
          <a:noFill/>
          <a:ln>
            <a:solidFill>
              <a:srgbClr val="91CFF7"/>
            </a:solidFill>
          </a:ln>
        </p:spPr>
      </p:pic>
      <p:pic>
        <p:nvPicPr>
          <p:cNvPr id="69" name="Picture 68">
            <a:extLst>
              <a:ext uri="{FF2B5EF4-FFF2-40B4-BE49-F238E27FC236}">
                <a16:creationId xmlns:a16="http://schemas.microsoft.com/office/drawing/2014/main" id="{F587D650-0F96-44B4-9ADB-AF18546DE6B0}"/>
              </a:ext>
            </a:extLst>
          </p:cNvPr>
          <p:cNvPicPr>
            <a:picLocks noChangeAspect="1"/>
          </p:cNvPicPr>
          <p:nvPr/>
        </p:nvPicPr>
        <p:blipFill>
          <a:blip r:embed="rId12"/>
          <a:stretch>
            <a:fillRect/>
          </a:stretch>
        </p:blipFill>
        <p:spPr>
          <a:xfrm>
            <a:off x="5673524" y="3286657"/>
            <a:ext cx="885857" cy="987159"/>
          </a:xfrm>
          <a:prstGeom prst="rect">
            <a:avLst/>
          </a:prstGeom>
        </p:spPr>
      </p:pic>
      <p:sp>
        <p:nvSpPr>
          <p:cNvPr id="57" name="Content Placeholder 10">
            <a:extLst>
              <a:ext uri="{FF2B5EF4-FFF2-40B4-BE49-F238E27FC236}">
                <a16:creationId xmlns:a16="http://schemas.microsoft.com/office/drawing/2014/main" id="{AB2326FE-303A-4C92-A730-13CEED16B681}"/>
              </a:ext>
            </a:extLst>
          </p:cNvPr>
          <p:cNvSpPr txBox="1">
            <a:spLocks/>
          </p:cNvSpPr>
          <p:nvPr/>
        </p:nvSpPr>
        <p:spPr>
          <a:xfrm>
            <a:off x="6503832" y="3005744"/>
            <a:ext cx="589551"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200" b="0" dirty="0">
                <a:solidFill>
                  <a:sysClr val="windowText" lastClr="000000"/>
                </a:solidFill>
                <a:cs typeface="+mn-cs"/>
              </a:rPr>
              <a:t>Apps</a:t>
            </a:r>
          </a:p>
        </p:txBody>
      </p:sp>
      <p:sp>
        <p:nvSpPr>
          <p:cNvPr id="58" name="Content Placeholder 10">
            <a:extLst>
              <a:ext uri="{FF2B5EF4-FFF2-40B4-BE49-F238E27FC236}">
                <a16:creationId xmlns:a16="http://schemas.microsoft.com/office/drawing/2014/main" id="{5FCC1489-A9E7-4F29-BED4-7CDC480C8F26}"/>
              </a:ext>
            </a:extLst>
          </p:cNvPr>
          <p:cNvSpPr txBox="1">
            <a:spLocks/>
          </p:cNvSpPr>
          <p:nvPr/>
        </p:nvSpPr>
        <p:spPr>
          <a:xfrm>
            <a:off x="4877620" y="2684151"/>
            <a:ext cx="880738"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200" b="0" dirty="0">
                <a:solidFill>
                  <a:sysClr val="windowText" lastClr="000000"/>
                </a:solidFill>
                <a:cs typeface="+mn-cs"/>
              </a:rPr>
              <a:t>Desktop</a:t>
            </a:r>
          </a:p>
        </p:txBody>
      </p:sp>
      <p:sp>
        <p:nvSpPr>
          <p:cNvPr id="59" name="Content Placeholder 10">
            <a:extLst>
              <a:ext uri="{FF2B5EF4-FFF2-40B4-BE49-F238E27FC236}">
                <a16:creationId xmlns:a16="http://schemas.microsoft.com/office/drawing/2014/main" id="{206F21EE-2FC4-42F0-BED4-431D6D7BD274}"/>
              </a:ext>
            </a:extLst>
          </p:cNvPr>
          <p:cNvSpPr txBox="1">
            <a:spLocks/>
          </p:cNvSpPr>
          <p:nvPr/>
        </p:nvSpPr>
        <p:spPr>
          <a:xfrm>
            <a:off x="4403488" y="3664550"/>
            <a:ext cx="589551"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200" b="0" dirty="0">
                <a:solidFill>
                  <a:sysClr val="windowText" lastClr="000000"/>
                </a:solidFill>
                <a:cs typeface="+mn-cs"/>
              </a:rPr>
              <a:t>APIs</a:t>
            </a:r>
          </a:p>
        </p:txBody>
      </p:sp>
      <p:grpSp>
        <p:nvGrpSpPr>
          <p:cNvPr id="131" name="Group 130">
            <a:extLst>
              <a:ext uri="{FF2B5EF4-FFF2-40B4-BE49-F238E27FC236}">
                <a16:creationId xmlns:a16="http://schemas.microsoft.com/office/drawing/2014/main" id="{B0DC7048-2524-4A4F-A1E1-0CE0EFD37D2B}"/>
              </a:ext>
            </a:extLst>
          </p:cNvPr>
          <p:cNvGrpSpPr>
            <a:grpSpLocks noChangeAspect="1"/>
          </p:cNvGrpSpPr>
          <p:nvPr/>
        </p:nvGrpSpPr>
        <p:grpSpPr>
          <a:xfrm>
            <a:off x="3632370" y="4887020"/>
            <a:ext cx="752556" cy="752556"/>
            <a:chOff x="8156553" y="2741079"/>
            <a:chExt cx="511175" cy="511175"/>
          </a:xfrm>
        </p:grpSpPr>
        <p:sp useBgFill="1">
          <p:nvSpPr>
            <p:cNvPr id="132" name="Freeform 6">
              <a:extLst>
                <a:ext uri="{FF2B5EF4-FFF2-40B4-BE49-F238E27FC236}">
                  <a16:creationId xmlns:a16="http://schemas.microsoft.com/office/drawing/2014/main" id="{0C7E7514-9CD2-40DE-9313-7AFD7852DBE3}"/>
                </a:ext>
              </a:extLst>
            </p:cNvPr>
            <p:cNvSpPr>
              <a:spLocks/>
            </p:cNvSpPr>
            <p:nvPr/>
          </p:nvSpPr>
          <p:spPr bwMode="auto">
            <a:xfrm>
              <a:off x="8156553" y="2741079"/>
              <a:ext cx="511175" cy="511175"/>
            </a:xfrm>
            <a:custGeom>
              <a:avLst/>
              <a:gdLst>
                <a:gd name="T0" fmla="*/ 113 w 2250"/>
                <a:gd name="T1" fmla="*/ 0 h 2250"/>
                <a:gd name="T2" fmla="*/ 2137 w 2250"/>
                <a:gd name="T3" fmla="*/ 0 h 2250"/>
                <a:gd name="T4" fmla="*/ 2162 w 2250"/>
                <a:gd name="T5" fmla="*/ 3 h 2250"/>
                <a:gd name="T6" fmla="*/ 2187 w 2250"/>
                <a:gd name="T7" fmla="*/ 12 h 2250"/>
                <a:gd name="T8" fmla="*/ 2208 w 2250"/>
                <a:gd name="T9" fmla="*/ 25 h 2250"/>
                <a:gd name="T10" fmla="*/ 2225 w 2250"/>
                <a:gd name="T11" fmla="*/ 42 h 2250"/>
                <a:gd name="T12" fmla="*/ 2238 w 2250"/>
                <a:gd name="T13" fmla="*/ 63 h 2250"/>
                <a:gd name="T14" fmla="*/ 2247 w 2250"/>
                <a:gd name="T15" fmla="*/ 88 h 2250"/>
                <a:gd name="T16" fmla="*/ 2250 w 2250"/>
                <a:gd name="T17" fmla="*/ 113 h 2250"/>
                <a:gd name="T18" fmla="*/ 2250 w 2250"/>
                <a:gd name="T19" fmla="*/ 2137 h 2250"/>
                <a:gd name="T20" fmla="*/ 2247 w 2250"/>
                <a:gd name="T21" fmla="*/ 2162 h 2250"/>
                <a:gd name="T22" fmla="*/ 2238 w 2250"/>
                <a:gd name="T23" fmla="*/ 2187 h 2250"/>
                <a:gd name="T24" fmla="*/ 2225 w 2250"/>
                <a:gd name="T25" fmla="*/ 2208 h 2250"/>
                <a:gd name="T26" fmla="*/ 2208 w 2250"/>
                <a:gd name="T27" fmla="*/ 2225 h 2250"/>
                <a:gd name="T28" fmla="*/ 2187 w 2250"/>
                <a:gd name="T29" fmla="*/ 2238 h 2250"/>
                <a:gd name="T30" fmla="*/ 2162 w 2250"/>
                <a:gd name="T31" fmla="*/ 2247 h 2250"/>
                <a:gd name="T32" fmla="*/ 2137 w 2250"/>
                <a:gd name="T33" fmla="*/ 2250 h 2250"/>
                <a:gd name="T34" fmla="*/ 113 w 2250"/>
                <a:gd name="T35" fmla="*/ 2250 h 2250"/>
                <a:gd name="T36" fmla="*/ 88 w 2250"/>
                <a:gd name="T37" fmla="*/ 2247 h 2250"/>
                <a:gd name="T38" fmla="*/ 63 w 2250"/>
                <a:gd name="T39" fmla="*/ 2238 h 2250"/>
                <a:gd name="T40" fmla="*/ 42 w 2250"/>
                <a:gd name="T41" fmla="*/ 2225 h 2250"/>
                <a:gd name="T42" fmla="*/ 25 w 2250"/>
                <a:gd name="T43" fmla="*/ 2208 h 2250"/>
                <a:gd name="T44" fmla="*/ 12 w 2250"/>
                <a:gd name="T45" fmla="*/ 2187 h 2250"/>
                <a:gd name="T46" fmla="*/ 3 w 2250"/>
                <a:gd name="T47" fmla="*/ 2162 h 2250"/>
                <a:gd name="T48" fmla="*/ 0 w 2250"/>
                <a:gd name="T49" fmla="*/ 2137 h 2250"/>
                <a:gd name="T50" fmla="*/ 0 w 2250"/>
                <a:gd name="T51" fmla="*/ 113 h 2250"/>
                <a:gd name="T52" fmla="*/ 3 w 2250"/>
                <a:gd name="T53" fmla="*/ 88 h 2250"/>
                <a:gd name="T54" fmla="*/ 12 w 2250"/>
                <a:gd name="T55" fmla="*/ 63 h 2250"/>
                <a:gd name="T56" fmla="*/ 25 w 2250"/>
                <a:gd name="T57" fmla="*/ 42 h 2250"/>
                <a:gd name="T58" fmla="*/ 42 w 2250"/>
                <a:gd name="T59" fmla="*/ 25 h 2250"/>
                <a:gd name="T60" fmla="*/ 63 w 2250"/>
                <a:gd name="T61" fmla="*/ 12 h 2250"/>
                <a:gd name="T62" fmla="*/ 88 w 2250"/>
                <a:gd name="T63" fmla="*/ 3 h 2250"/>
                <a:gd name="T64" fmla="*/ 113 w 2250"/>
                <a:gd name="T65" fmla="*/ 0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50" h="2250">
                  <a:moveTo>
                    <a:pt x="113" y="0"/>
                  </a:moveTo>
                  <a:lnTo>
                    <a:pt x="2137" y="0"/>
                  </a:lnTo>
                  <a:lnTo>
                    <a:pt x="2162" y="3"/>
                  </a:lnTo>
                  <a:lnTo>
                    <a:pt x="2187" y="12"/>
                  </a:lnTo>
                  <a:lnTo>
                    <a:pt x="2208" y="25"/>
                  </a:lnTo>
                  <a:lnTo>
                    <a:pt x="2225" y="42"/>
                  </a:lnTo>
                  <a:lnTo>
                    <a:pt x="2238" y="63"/>
                  </a:lnTo>
                  <a:lnTo>
                    <a:pt x="2247" y="88"/>
                  </a:lnTo>
                  <a:lnTo>
                    <a:pt x="2250" y="113"/>
                  </a:lnTo>
                  <a:lnTo>
                    <a:pt x="2250" y="2137"/>
                  </a:lnTo>
                  <a:lnTo>
                    <a:pt x="2247" y="2162"/>
                  </a:lnTo>
                  <a:lnTo>
                    <a:pt x="2238" y="2187"/>
                  </a:lnTo>
                  <a:lnTo>
                    <a:pt x="2225" y="2208"/>
                  </a:lnTo>
                  <a:lnTo>
                    <a:pt x="2208" y="2225"/>
                  </a:lnTo>
                  <a:lnTo>
                    <a:pt x="2187" y="2238"/>
                  </a:lnTo>
                  <a:lnTo>
                    <a:pt x="2162" y="2247"/>
                  </a:lnTo>
                  <a:lnTo>
                    <a:pt x="2137" y="2250"/>
                  </a:lnTo>
                  <a:lnTo>
                    <a:pt x="113" y="2250"/>
                  </a:lnTo>
                  <a:lnTo>
                    <a:pt x="88" y="2247"/>
                  </a:lnTo>
                  <a:lnTo>
                    <a:pt x="63" y="2238"/>
                  </a:lnTo>
                  <a:lnTo>
                    <a:pt x="42" y="2225"/>
                  </a:lnTo>
                  <a:lnTo>
                    <a:pt x="25" y="2208"/>
                  </a:lnTo>
                  <a:lnTo>
                    <a:pt x="12" y="2187"/>
                  </a:lnTo>
                  <a:lnTo>
                    <a:pt x="3" y="2162"/>
                  </a:lnTo>
                  <a:lnTo>
                    <a:pt x="0" y="2137"/>
                  </a:lnTo>
                  <a:lnTo>
                    <a:pt x="0" y="113"/>
                  </a:lnTo>
                  <a:lnTo>
                    <a:pt x="3" y="88"/>
                  </a:lnTo>
                  <a:lnTo>
                    <a:pt x="12" y="63"/>
                  </a:lnTo>
                  <a:lnTo>
                    <a:pt x="25" y="42"/>
                  </a:lnTo>
                  <a:lnTo>
                    <a:pt x="42" y="25"/>
                  </a:lnTo>
                  <a:lnTo>
                    <a:pt x="63" y="12"/>
                  </a:lnTo>
                  <a:lnTo>
                    <a:pt x="88" y="3"/>
                  </a:lnTo>
                  <a:lnTo>
                    <a:pt x="113"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
              <a:extLst>
                <a:ext uri="{FF2B5EF4-FFF2-40B4-BE49-F238E27FC236}">
                  <a16:creationId xmlns:a16="http://schemas.microsoft.com/office/drawing/2014/main" id="{2BA9D62F-6704-4F94-8F47-6B7F7FE9B9B9}"/>
                </a:ext>
              </a:extLst>
            </p:cNvPr>
            <p:cNvSpPr>
              <a:spLocks noEditPoints="1"/>
            </p:cNvSpPr>
            <p:nvPr/>
          </p:nvSpPr>
          <p:spPr bwMode="auto">
            <a:xfrm>
              <a:off x="8181953" y="2766479"/>
              <a:ext cx="460375" cy="460375"/>
            </a:xfrm>
            <a:custGeom>
              <a:avLst/>
              <a:gdLst>
                <a:gd name="T0" fmla="*/ 1181 w 2024"/>
                <a:gd name="T1" fmla="*/ 1181 h 2024"/>
                <a:gd name="T2" fmla="*/ 1181 w 2024"/>
                <a:gd name="T3" fmla="*/ 1912 h 2024"/>
                <a:gd name="T4" fmla="*/ 1912 w 2024"/>
                <a:gd name="T5" fmla="*/ 1912 h 2024"/>
                <a:gd name="T6" fmla="*/ 1912 w 2024"/>
                <a:gd name="T7" fmla="*/ 1181 h 2024"/>
                <a:gd name="T8" fmla="*/ 1181 w 2024"/>
                <a:gd name="T9" fmla="*/ 1181 h 2024"/>
                <a:gd name="T10" fmla="*/ 112 w 2024"/>
                <a:gd name="T11" fmla="*/ 1181 h 2024"/>
                <a:gd name="T12" fmla="*/ 112 w 2024"/>
                <a:gd name="T13" fmla="*/ 1912 h 2024"/>
                <a:gd name="T14" fmla="*/ 843 w 2024"/>
                <a:gd name="T15" fmla="*/ 1912 h 2024"/>
                <a:gd name="T16" fmla="*/ 843 w 2024"/>
                <a:gd name="T17" fmla="*/ 1181 h 2024"/>
                <a:gd name="T18" fmla="*/ 112 w 2024"/>
                <a:gd name="T19" fmla="*/ 1181 h 2024"/>
                <a:gd name="T20" fmla="*/ 1068 w 2024"/>
                <a:gd name="T21" fmla="*/ 1068 h 2024"/>
                <a:gd name="T22" fmla="*/ 2024 w 2024"/>
                <a:gd name="T23" fmla="*/ 1068 h 2024"/>
                <a:gd name="T24" fmla="*/ 2024 w 2024"/>
                <a:gd name="T25" fmla="*/ 2024 h 2024"/>
                <a:gd name="T26" fmla="*/ 1068 w 2024"/>
                <a:gd name="T27" fmla="*/ 2024 h 2024"/>
                <a:gd name="T28" fmla="*/ 1068 w 2024"/>
                <a:gd name="T29" fmla="*/ 1068 h 2024"/>
                <a:gd name="T30" fmla="*/ 0 w 2024"/>
                <a:gd name="T31" fmla="*/ 1068 h 2024"/>
                <a:gd name="T32" fmla="*/ 956 w 2024"/>
                <a:gd name="T33" fmla="*/ 1068 h 2024"/>
                <a:gd name="T34" fmla="*/ 956 w 2024"/>
                <a:gd name="T35" fmla="*/ 2024 h 2024"/>
                <a:gd name="T36" fmla="*/ 0 w 2024"/>
                <a:gd name="T37" fmla="*/ 2024 h 2024"/>
                <a:gd name="T38" fmla="*/ 0 w 2024"/>
                <a:gd name="T39" fmla="*/ 1068 h 2024"/>
                <a:gd name="T40" fmla="*/ 1181 w 2024"/>
                <a:gd name="T41" fmla="*/ 112 h 2024"/>
                <a:gd name="T42" fmla="*/ 1181 w 2024"/>
                <a:gd name="T43" fmla="*/ 843 h 2024"/>
                <a:gd name="T44" fmla="*/ 1912 w 2024"/>
                <a:gd name="T45" fmla="*/ 843 h 2024"/>
                <a:gd name="T46" fmla="*/ 1912 w 2024"/>
                <a:gd name="T47" fmla="*/ 112 h 2024"/>
                <a:gd name="T48" fmla="*/ 1181 w 2024"/>
                <a:gd name="T49" fmla="*/ 112 h 2024"/>
                <a:gd name="T50" fmla="*/ 112 w 2024"/>
                <a:gd name="T51" fmla="*/ 112 h 2024"/>
                <a:gd name="T52" fmla="*/ 112 w 2024"/>
                <a:gd name="T53" fmla="*/ 843 h 2024"/>
                <a:gd name="T54" fmla="*/ 843 w 2024"/>
                <a:gd name="T55" fmla="*/ 843 h 2024"/>
                <a:gd name="T56" fmla="*/ 843 w 2024"/>
                <a:gd name="T57" fmla="*/ 112 h 2024"/>
                <a:gd name="T58" fmla="*/ 112 w 2024"/>
                <a:gd name="T59" fmla="*/ 112 h 2024"/>
                <a:gd name="T60" fmla="*/ 1068 w 2024"/>
                <a:gd name="T61" fmla="*/ 0 h 2024"/>
                <a:gd name="T62" fmla="*/ 2024 w 2024"/>
                <a:gd name="T63" fmla="*/ 0 h 2024"/>
                <a:gd name="T64" fmla="*/ 2024 w 2024"/>
                <a:gd name="T65" fmla="*/ 956 h 2024"/>
                <a:gd name="T66" fmla="*/ 1068 w 2024"/>
                <a:gd name="T67" fmla="*/ 956 h 2024"/>
                <a:gd name="T68" fmla="*/ 1068 w 2024"/>
                <a:gd name="T69" fmla="*/ 0 h 2024"/>
                <a:gd name="T70" fmla="*/ 0 w 2024"/>
                <a:gd name="T71" fmla="*/ 0 h 2024"/>
                <a:gd name="T72" fmla="*/ 956 w 2024"/>
                <a:gd name="T73" fmla="*/ 0 h 2024"/>
                <a:gd name="T74" fmla="*/ 956 w 2024"/>
                <a:gd name="T75" fmla="*/ 956 h 2024"/>
                <a:gd name="T76" fmla="*/ 0 w 2024"/>
                <a:gd name="T77" fmla="*/ 956 h 2024"/>
                <a:gd name="T78" fmla="*/ 0 w 2024"/>
                <a:gd name="T7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24" h="2024">
                  <a:moveTo>
                    <a:pt x="1181" y="1181"/>
                  </a:moveTo>
                  <a:lnTo>
                    <a:pt x="1181" y="1912"/>
                  </a:lnTo>
                  <a:lnTo>
                    <a:pt x="1912" y="1912"/>
                  </a:lnTo>
                  <a:lnTo>
                    <a:pt x="1912" y="1181"/>
                  </a:lnTo>
                  <a:lnTo>
                    <a:pt x="1181" y="1181"/>
                  </a:lnTo>
                  <a:close/>
                  <a:moveTo>
                    <a:pt x="112" y="1181"/>
                  </a:moveTo>
                  <a:lnTo>
                    <a:pt x="112" y="1912"/>
                  </a:lnTo>
                  <a:lnTo>
                    <a:pt x="843" y="1912"/>
                  </a:lnTo>
                  <a:lnTo>
                    <a:pt x="843" y="1181"/>
                  </a:lnTo>
                  <a:lnTo>
                    <a:pt x="112" y="1181"/>
                  </a:lnTo>
                  <a:close/>
                  <a:moveTo>
                    <a:pt x="1068" y="1068"/>
                  </a:moveTo>
                  <a:lnTo>
                    <a:pt x="2024" y="1068"/>
                  </a:lnTo>
                  <a:lnTo>
                    <a:pt x="2024" y="2024"/>
                  </a:lnTo>
                  <a:lnTo>
                    <a:pt x="1068" y="2024"/>
                  </a:lnTo>
                  <a:lnTo>
                    <a:pt x="1068" y="1068"/>
                  </a:lnTo>
                  <a:close/>
                  <a:moveTo>
                    <a:pt x="0" y="1068"/>
                  </a:moveTo>
                  <a:lnTo>
                    <a:pt x="956" y="1068"/>
                  </a:lnTo>
                  <a:lnTo>
                    <a:pt x="956" y="2024"/>
                  </a:lnTo>
                  <a:lnTo>
                    <a:pt x="0" y="2024"/>
                  </a:lnTo>
                  <a:lnTo>
                    <a:pt x="0" y="1068"/>
                  </a:lnTo>
                  <a:close/>
                  <a:moveTo>
                    <a:pt x="1181" y="112"/>
                  </a:moveTo>
                  <a:lnTo>
                    <a:pt x="1181" y="843"/>
                  </a:lnTo>
                  <a:lnTo>
                    <a:pt x="1912" y="843"/>
                  </a:lnTo>
                  <a:lnTo>
                    <a:pt x="1912" y="112"/>
                  </a:lnTo>
                  <a:lnTo>
                    <a:pt x="1181" y="112"/>
                  </a:lnTo>
                  <a:close/>
                  <a:moveTo>
                    <a:pt x="112" y="112"/>
                  </a:moveTo>
                  <a:lnTo>
                    <a:pt x="112" y="843"/>
                  </a:lnTo>
                  <a:lnTo>
                    <a:pt x="843" y="843"/>
                  </a:lnTo>
                  <a:lnTo>
                    <a:pt x="843" y="112"/>
                  </a:lnTo>
                  <a:lnTo>
                    <a:pt x="112" y="112"/>
                  </a:lnTo>
                  <a:close/>
                  <a:moveTo>
                    <a:pt x="1068" y="0"/>
                  </a:moveTo>
                  <a:lnTo>
                    <a:pt x="2024" y="0"/>
                  </a:lnTo>
                  <a:lnTo>
                    <a:pt x="2024" y="956"/>
                  </a:lnTo>
                  <a:lnTo>
                    <a:pt x="1068" y="956"/>
                  </a:lnTo>
                  <a:lnTo>
                    <a:pt x="1068" y="0"/>
                  </a:lnTo>
                  <a:close/>
                  <a:moveTo>
                    <a:pt x="0" y="0"/>
                  </a:moveTo>
                  <a:lnTo>
                    <a:pt x="956" y="0"/>
                  </a:lnTo>
                  <a:lnTo>
                    <a:pt x="956" y="956"/>
                  </a:lnTo>
                  <a:lnTo>
                    <a:pt x="0" y="956"/>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Rectangle 8">
              <a:extLst>
                <a:ext uri="{FF2B5EF4-FFF2-40B4-BE49-F238E27FC236}">
                  <a16:creationId xmlns:a16="http://schemas.microsoft.com/office/drawing/2014/main" id="{2766D612-7F8B-4525-8969-F2696F778CDF}"/>
                </a:ext>
              </a:extLst>
            </p:cNvPr>
            <p:cNvSpPr>
              <a:spLocks noChangeArrowheads="1"/>
            </p:cNvSpPr>
            <p:nvPr/>
          </p:nvSpPr>
          <p:spPr bwMode="auto">
            <a:xfrm>
              <a:off x="8207353" y="2791879"/>
              <a:ext cx="166688" cy="166688"/>
            </a:xfrm>
            <a:prstGeom prst="rect">
              <a:avLst/>
            </a:prstGeom>
            <a:solidFill>
              <a:srgbClr val="F8CF5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9">
              <a:extLst>
                <a:ext uri="{FF2B5EF4-FFF2-40B4-BE49-F238E27FC236}">
                  <a16:creationId xmlns:a16="http://schemas.microsoft.com/office/drawing/2014/main" id="{19D5E830-52C4-49FE-8A9E-DCC22EA195A5}"/>
                </a:ext>
              </a:extLst>
            </p:cNvPr>
            <p:cNvSpPr>
              <a:spLocks/>
            </p:cNvSpPr>
            <p:nvPr/>
          </p:nvSpPr>
          <p:spPr bwMode="auto">
            <a:xfrm>
              <a:off x="8207353" y="2791879"/>
              <a:ext cx="166688" cy="166688"/>
            </a:xfrm>
            <a:custGeom>
              <a:avLst/>
              <a:gdLst>
                <a:gd name="T0" fmla="*/ 465 w 731"/>
                <a:gd name="T1" fmla="*/ 0 h 731"/>
                <a:gd name="T2" fmla="*/ 414 w 731"/>
                <a:gd name="T3" fmla="*/ 126 h 731"/>
                <a:gd name="T4" fmla="*/ 379 w 731"/>
                <a:gd name="T5" fmla="*/ 205 h 731"/>
                <a:gd name="T6" fmla="*/ 358 w 731"/>
                <a:gd name="T7" fmla="*/ 244 h 731"/>
                <a:gd name="T8" fmla="*/ 364 w 731"/>
                <a:gd name="T9" fmla="*/ 288 h 731"/>
                <a:gd name="T10" fmla="*/ 400 w 731"/>
                <a:gd name="T11" fmla="*/ 346 h 731"/>
                <a:gd name="T12" fmla="*/ 448 w 731"/>
                <a:gd name="T13" fmla="*/ 396 h 731"/>
                <a:gd name="T14" fmla="*/ 506 w 731"/>
                <a:gd name="T15" fmla="*/ 436 h 731"/>
                <a:gd name="T16" fmla="*/ 576 w 731"/>
                <a:gd name="T17" fmla="*/ 472 h 731"/>
                <a:gd name="T18" fmla="*/ 643 w 731"/>
                <a:gd name="T19" fmla="*/ 424 h 731"/>
                <a:gd name="T20" fmla="*/ 731 w 731"/>
                <a:gd name="T21" fmla="*/ 377 h 731"/>
                <a:gd name="T22" fmla="*/ 689 w 731"/>
                <a:gd name="T23" fmla="*/ 485 h 731"/>
                <a:gd name="T24" fmla="*/ 691 w 731"/>
                <a:gd name="T25" fmla="*/ 523 h 731"/>
                <a:gd name="T26" fmla="*/ 731 w 731"/>
                <a:gd name="T27" fmla="*/ 612 h 731"/>
                <a:gd name="T28" fmla="*/ 639 w 731"/>
                <a:gd name="T29" fmla="*/ 584 h 731"/>
                <a:gd name="T30" fmla="*/ 589 w 731"/>
                <a:gd name="T31" fmla="*/ 563 h 731"/>
                <a:gd name="T32" fmla="*/ 571 w 731"/>
                <a:gd name="T33" fmla="*/ 586 h 731"/>
                <a:gd name="T34" fmla="*/ 540 w 731"/>
                <a:gd name="T35" fmla="*/ 642 h 731"/>
                <a:gd name="T36" fmla="*/ 496 w 731"/>
                <a:gd name="T37" fmla="*/ 731 h 731"/>
                <a:gd name="T38" fmla="*/ 431 w 731"/>
                <a:gd name="T39" fmla="*/ 691 h 731"/>
                <a:gd name="T40" fmla="*/ 474 w 731"/>
                <a:gd name="T41" fmla="*/ 604 h 731"/>
                <a:gd name="T42" fmla="*/ 520 w 731"/>
                <a:gd name="T43" fmla="*/ 529 h 731"/>
                <a:gd name="T44" fmla="*/ 452 w 731"/>
                <a:gd name="T45" fmla="*/ 492 h 731"/>
                <a:gd name="T46" fmla="*/ 391 w 731"/>
                <a:gd name="T47" fmla="*/ 447 h 731"/>
                <a:gd name="T48" fmla="*/ 338 w 731"/>
                <a:gd name="T49" fmla="*/ 388 h 731"/>
                <a:gd name="T50" fmla="*/ 300 w 731"/>
                <a:gd name="T51" fmla="*/ 327 h 731"/>
                <a:gd name="T52" fmla="*/ 255 w 731"/>
                <a:gd name="T53" fmla="*/ 318 h 731"/>
                <a:gd name="T54" fmla="*/ 167 w 731"/>
                <a:gd name="T55" fmla="*/ 362 h 731"/>
                <a:gd name="T56" fmla="*/ 69 w 731"/>
                <a:gd name="T57" fmla="*/ 411 h 731"/>
                <a:gd name="T58" fmla="*/ 57 w 731"/>
                <a:gd name="T59" fmla="*/ 457 h 731"/>
                <a:gd name="T60" fmla="*/ 126 w 731"/>
                <a:gd name="T61" fmla="*/ 504 h 731"/>
                <a:gd name="T62" fmla="*/ 166 w 731"/>
                <a:gd name="T63" fmla="*/ 537 h 731"/>
                <a:gd name="T64" fmla="*/ 186 w 731"/>
                <a:gd name="T65" fmla="*/ 558 h 731"/>
                <a:gd name="T66" fmla="*/ 199 w 731"/>
                <a:gd name="T67" fmla="*/ 593 h 731"/>
                <a:gd name="T68" fmla="*/ 198 w 731"/>
                <a:gd name="T69" fmla="*/ 638 h 731"/>
                <a:gd name="T70" fmla="*/ 184 w 731"/>
                <a:gd name="T71" fmla="*/ 685 h 731"/>
                <a:gd name="T72" fmla="*/ 166 w 731"/>
                <a:gd name="T73" fmla="*/ 717 h 731"/>
                <a:gd name="T74" fmla="*/ 69 w 731"/>
                <a:gd name="T75" fmla="*/ 731 h 731"/>
                <a:gd name="T76" fmla="*/ 92 w 731"/>
                <a:gd name="T77" fmla="*/ 692 h 731"/>
                <a:gd name="T78" fmla="*/ 115 w 731"/>
                <a:gd name="T79" fmla="*/ 652 h 731"/>
                <a:gd name="T80" fmla="*/ 124 w 731"/>
                <a:gd name="T81" fmla="*/ 624 h 731"/>
                <a:gd name="T82" fmla="*/ 125 w 731"/>
                <a:gd name="T83" fmla="*/ 606 h 731"/>
                <a:gd name="T84" fmla="*/ 123 w 731"/>
                <a:gd name="T85" fmla="*/ 600 h 731"/>
                <a:gd name="T86" fmla="*/ 113 w 731"/>
                <a:gd name="T87" fmla="*/ 593 h 731"/>
                <a:gd name="T88" fmla="*/ 74 w 731"/>
                <a:gd name="T89" fmla="*/ 559 h 731"/>
                <a:gd name="T90" fmla="*/ 0 w 731"/>
                <a:gd name="T91" fmla="*/ 511 h 731"/>
                <a:gd name="T92" fmla="*/ 88 w 731"/>
                <a:gd name="T93" fmla="*/ 317 h 731"/>
                <a:gd name="T94" fmla="*/ 177 w 731"/>
                <a:gd name="T95" fmla="*/ 271 h 731"/>
                <a:gd name="T96" fmla="*/ 222 w 731"/>
                <a:gd name="T97" fmla="*/ 249 h 731"/>
                <a:gd name="T98" fmla="*/ 159 w 731"/>
                <a:gd name="T99" fmla="*/ 218 h 731"/>
                <a:gd name="T100" fmla="*/ 91 w 731"/>
                <a:gd name="T101" fmla="*/ 201 h 731"/>
                <a:gd name="T102" fmla="*/ 29 w 731"/>
                <a:gd name="T103" fmla="*/ 200 h 731"/>
                <a:gd name="T104" fmla="*/ 0 w 731"/>
                <a:gd name="T105" fmla="*/ 128 h 731"/>
                <a:gd name="T106" fmla="*/ 56 w 731"/>
                <a:gd name="T107" fmla="*/ 123 h 731"/>
                <a:gd name="T108" fmla="*/ 140 w 731"/>
                <a:gd name="T109" fmla="*/ 132 h 731"/>
                <a:gd name="T110" fmla="*/ 220 w 731"/>
                <a:gd name="T111" fmla="*/ 161 h 731"/>
                <a:gd name="T112" fmla="*/ 290 w 731"/>
                <a:gd name="T113" fmla="*/ 207 h 731"/>
                <a:gd name="T114" fmla="*/ 308 w 731"/>
                <a:gd name="T115" fmla="*/ 177 h 731"/>
                <a:gd name="T116" fmla="*/ 345 w 731"/>
                <a:gd name="T117" fmla="*/ 94 h 731"/>
                <a:gd name="T118" fmla="*/ 384 w 731"/>
                <a:gd name="T119"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1" h="731">
                  <a:moveTo>
                    <a:pt x="384" y="0"/>
                  </a:moveTo>
                  <a:lnTo>
                    <a:pt x="465" y="0"/>
                  </a:lnTo>
                  <a:lnTo>
                    <a:pt x="440" y="64"/>
                  </a:lnTo>
                  <a:lnTo>
                    <a:pt x="414" y="126"/>
                  </a:lnTo>
                  <a:lnTo>
                    <a:pt x="395" y="167"/>
                  </a:lnTo>
                  <a:lnTo>
                    <a:pt x="379" y="205"/>
                  </a:lnTo>
                  <a:lnTo>
                    <a:pt x="370" y="226"/>
                  </a:lnTo>
                  <a:lnTo>
                    <a:pt x="358" y="244"/>
                  </a:lnTo>
                  <a:lnTo>
                    <a:pt x="344" y="261"/>
                  </a:lnTo>
                  <a:lnTo>
                    <a:pt x="364" y="288"/>
                  </a:lnTo>
                  <a:lnTo>
                    <a:pt x="381" y="316"/>
                  </a:lnTo>
                  <a:lnTo>
                    <a:pt x="400" y="346"/>
                  </a:lnTo>
                  <a:lnTo>
                    <a:pt x="423" y="373"/>
                  </a:lnTo>
                  <a:lnTo>
                    <a:pt x="448" y="396"/>
                  </a:lnTo>
                  <a:lnTo>
                    <a:pt x="475" y="417"/>
                  </a:lnTo>
                  <a:lnTo>
                    <a:pt x="506" y="436"/>
                  </a:lnTo>
                  <a:lnTo>
                    <a:pt x="540" y="454"/>
                  </a:lnTo>
                  <a:lnTo>
                    <a:pt x="576" y="472"/>
                  </a:lnTo>
                  <a:lnTo>
                    <a:pt x="607" y="447"/>
                  </a:lnTo>
                  <a:lnTo>
                    <a:pt x="643" y="424"/>
                  </a:lnTo>
                  <a:lnTo>
                    <a:pt x="685" y="400"/>
                  </a:lnTo>
                  <a:lnTo>
                    <a:pt x="731" y="377"/>
                  </a:lnTo>
                  <a:lnTo>
                    <a:pt x="731" y="462"/>
                  </a:lnTo>
                  <a:lnTo>
                    <a:pt x="689" y="485"/>
                  </a:lnTo>
                  <a:lnTo>
                    <a:pt x="652" y="508"/>
                  </a:lnTo>
                  <a:lnTo>
                    <a:pt x="691" y="523"/>
                  </a:lnTo>
                  <a:lnTo>
                    <a:pt x="731" y="534"/>
                  </a:lnTo>
                  <a:lnTo>
                    <a:pt x="731" y="612"/>
                  </a:lnTo>
                  <a:lnTo>
                    <a:pt x="685" y="600"/>
                  </a:lnTo>
                  <a:lnTo>
                    <a:pt x="639" y="584"/>
                  </a:lnTo>
                  <a:lnTo>
                    <a:pt x="595" y="566"/>
                  </a:lnTo>
                  <a:lnTo>
                    <a:pt x="589" y="563"/>
                  </a:lnTo>
                  <a:lnTo>
                    <a:pt x="587" y="565"/>
                  </a:lnTo>
                  <a:lnTo>
                    <a:pt x="571" y="586"/>
                  </a:lnTo>
                  <a:lnTo>
                    <a:pt x="556" y="612"/>
                  </a:lnTo>
                  <a:lnTo>
                    <a:pt x="540" y="642"/>
                  </a:lnTo>
                  <a:lnTo>
                    <a:pt x="525" y="674"/>
                  </a:lnTo>
                  <a:lnTo>
                    <a:pt x="496" y="731"/>
                  </a:lnTo>
                  <a:lnTo>
                    <a:pt x="409" y="731"/>
                  </a:lnTo>
                  <a:lnTo>
                    <a:pt x="431" y="691"/>
                  </a:lnTo>
                  <a:lnTo>
                    <a:pt x="453" y="648"/>
                  </a:lnTo>
                  <a:lnTo>
                    <a:pt x="474" y="604"/>
                  </a:lnTo>
                  <a:lnTo>
                    <a:pt x="496" y="564"/>
                  </a:lnTo>
                  <a:lnTo>
                    <a:pt x="520" y="529"/>
                  </a:lnTo>
                  <a:lnTo>
                    <a:pt x="485" y="511"/>
                  </a:lnTo>
                  <a:lnTo>
                    <a:pt x="452" y="492"/>
                  </a:lnTo>
                  <a:lnTo>
                    <a:pt x="420" y="471"/>
                  </a:lnTo>
                  <a:lnTo>
                    <a:pt x="391" y="447"/>
                  </a:lnTo>
                  <a:lnTo>
                    <a:pt x="363" y="419"/>
                  </a:lnTo>
                  <a:lnTo>
                    <a:pt x="338" y="388"/>
                  </a:lnTo>
                  <a:lnTo>
                    <a:pt x="315" y="352"/>
                  </a:lnTo>
                  <a:lnTo>
                    <a:pt x="300" y="327"/>
                  </a:lnTo>
                  <a:lnTo>
                    <a:pt x="282" y="304"/>
                  </a:lnTo>
                  <a:lnTo>
                    <a:pt x="255" y="318"/>
                  </a:lnTo>
                  <a:lnTo>
                    <a:pt x="214" y="338"/>
                  </a:lnTo>
                  <a:lnTo>
                    <a:pt x="167" y="362"/>
                  </a:lnTo>
                  <a:lnTo>
                    <a:pt x="119" y="386"/>
                  </a:lnTo>
                  <a:lnTo>
                    <a:pt x="69" y="411"/>
                  </a:lnTo>
                  <a:lnTo>
                    <a:pt x="21" y="436"/>
                  </a:lnTo>
                  <a:lnTo>
                    <a:pt x="57" y="457"/>
                  </a:lnTo>
                  <a:lnTo>
                    <a:pt x="93" y="480"/>
                  </a:lnTo>
                  <a:lnTo>
                    <a:pt x="126" y="504"/>
                  </a:lnTo>
                  <a:lnTo>
                    <a:pt x="156" y="530"/>
                  </a:lnTo>
                  <a:lnTo>
                    <a:pt x="166" y="537"/>
                  </a:lnTo>
                  <a:lnTo>
                    <a:pt x="176" y="545"/>
                  </a:lnTo>
                  <a:lnTo>
                    <a:pt x="186" y="558"/>
                  </a:lnTo>
                  <a:lnTo>
                    <a:pt x="194" y="574"/>
                  </a:lnTo>
                  <a:lnTo>
                    <a:pt x="199" y="593"/>
                  </a:lnTo>
                  <a:lnTo>
                    <a:pt x="201" y="612"/>
                  </a:lnTo>
                  <a:lnTo>
                    <a:pt x="198" y="638"/>
                  </a:lnTo>
                  <a:lnTo>
                    <a:pt x="192" y="662"/>
                  </a:lnTo>
                  <a:lnTo>
                    <a:pt x="184" y="685"/>
                  </a:lnTo>
                  <a:lnTo>
                    <a:pt x="174" y="702"/>
                  </a:lnTo>
                  <a:lnTo>
                    <a:pt x="166" y="717"/>
                  </a:lnTo>
                  <a:lnTo>
                    <a:pt x="157" y="731"/>
                  </a:lnTo>
                  <a:lnTo>
                    <a:pt x="69" y="731"/>
                  </a:lnTo>
                  <a:lnTo>
                    <a:pt x="76" y="718"/>
                  </a:lnTo>
                  <a:lnTo>
                    <a:pt x="92" y="692"/>
                  </a:lnTo>
                  <a:lnTo>
                    <a:pt x="108" y="665"/>
                  </a:lnTo>
                  <a:lnTo>
                    <a:pt x="115" y="652"/>
                  </a:lnTo>
                  <a:lnTo>
                    <a:pt x="120" y="638"/>
                  </a:lnTo>
                  <a:lnTo>
                    <a:pt x="124" y="624"/>
                  </a:lnTo>
                  <a:lnTo>
                    <a:pt x="125" y="612"/>
                  </a:lnTo>
                  <a:lnTo>
                    <a:pt x="125" y="606"/>
                  </a:lnTo>
                  <a:lnTo>
                    <a:pt x="124" y="602"/>
                  </a:lnTo>
                  <a:lnTo>
                    <a:pt x="123" y="600"/>
                  </a:lnTo>
                  <a:lnTo>
                    <a:pt x="118" y="597"/>
                  </a:lnTo>
                  <a:lnTo>
                    <a:pt x="113" y="593"/>
                  </a:lnTo>
                  <a:lnTo>
                    <a:pt x="104" y="585"/>
                  </a:lnTo>
                  <a:lnTo>
                    <a:pt x="74" y="559"/>
                  </a:lnTo>
                  <a:lnTo>
                    <a:pt x="38" y="534"/>
                  </a:lnTo>
                  <a:lnTo>
                    <a:pt x="0" y="511"/>
                  </a:lnTo>
                  <a:lnTo>
                    <a:pt x="0" y="361"/>
                  </a:lnTo>
                  <a:lnTo>
                    <a:pt x="88" y="317"/>
                  </a:lnTo>
                  <a:lnTo>
                    <a:pt x="133" y="295"/>
                  </a:lnTo>
                  <a:lnTo>
                    <a:pt x="177" y="271"/>
                  </a:lnTo>
                  <a:lnTo>
                    <a:pt x="201" y="260"/>
                  </a:lnTo>
                  <a:lnTo>
                    <a:pt x="222" y="249"/>
                  </a:lnTo>
                  <a:lnTo>
                    <a:pt x="191" y="231"/>
                  </a:lnTo>
                  <a:lnTo>
                    <a:pt x="159" y="218"/>
                  </a:lnTo>
                  <a:lnTo>
                    <a:pt x="126" y="207"/>
                  </a:lnTo>
                  <a:lnTo>
                    <a:pt x="91" y="201"/>
                  </a:lnTo>
                  <a:lnTo>
                    <a:pt x="56" y="199"/>
                  </a:lnTo>
                  <a:lnTo>
                    <a:pt x="29" y="200"/>
                  </a:lnTo>
                  <a:lnTo>
                    <a:pt x="0" y="205"/>
                  </a:lnTo>
                  <a:lnTo>
                    <a:pt x="0" y="128"/>
                  </a:lnTo>
                  <a:lnTo>
                    <a:pt x="29" y="124"/>
                  </a:lnTo>
                  <a:lnTo>
                    <a:pt x="56" y="123"/>
                  </a:lnTo>
                  <a:lnTo>
                    <a:pt x="98" y="125"/>
                  </a:lnTo>
                  <a:lnTo>
                    <a:pt x="140" y="132"/>
                  </a:lnTo>
                  <a:lnTo>
                    <a:pt x="181" y="145"/>
                  </a:lnTo>
                  <a:lnTo>
                    <a:pt x="220" y="161"/>
                  </a:lnTo>
                  <a:lnTo>
                    <a:pt x="257" y="182"/>
                  </a:lnTo>
                  <a:lnTo>
                    <a:pt x="290" y="207"/>
                  </a:lnTo>
                  <a:lnTo>
                    <a:pt x="301" y="193"/>
                  </a:lnTo>
                  <a:lnTo>
                    <a:pt x="308" y="177"/>
                  </a:lnTo>
                  <a:lnTo>
                    <a:pt x="325" y="136"/>
                  </a:lnTo>
                  <a:lnTo>
                    <a:pt x="345" y="94"/>
                  </a:lnTo>
                  <a:lnTo>
                    <a:pt x="365" y="48"/>
                  </a:lnTo>
                  <a:lnTo>
                    <a:pt x="384"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Rectangle 10">
              <a:extLst>
                <a:ext uri="{FF2B5EF4-FFF2-40B4-BE49-F238E27FC236}">
                  <a16:creationId xmlns:a16="http://schemas.microsoft.com/office/drawing/2014/main" id="{80CDBB90-DA46-4640-BCFF-40A0967CB429}"/>
                </a:ext>
              </a:extLst>
            </p:cNvPr>
            <p:cNvSpPr>
              <a:spLocks noChangeArrowheads="1"/>
            </p:cNvSpPr>
            <p:nvPr/>
          </p:nvSpPr>
          <p:spPr bwMode="auto">
            <a:xfrm>
              <a:off x="8207353" y="3034767"/>
              <a:ext cx="166688" cy="166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11">
              <a:extLst>
                <a:ext uri="{FF2B5EF4-FFF2-40B4-BE49-F238E27FC236}">
                  <a16:creationId xmlns:a16="http://schemas.microsoft.com/office/drawing/2014/main" id="{F65F125F-B814-4095-A699-ECFA4EFCD059}"/>
                </a:ext>
              </a:extLst>
            </p:cNvPr>
            <p:cNvSpPr>
              <a:spLocks/>
            </p:cNvSpPr>
            <p:nvPr/>
          </p:nvSpPr>
          <p:spPr bwMode="auto">
            <a:xfrm>
              <a:off x="8207353" y="3034767"/>
              <a:ext cx="166688" cy="166688"/>
            </a:xfrm>
            <a:custGeom>
              <a:avLst/>
              <a:gdLst>
                <a:gd name="T0" fmla="*/ 479 w 731"/>
                <a:gd name="T1" fmla="*/ 0 h 731"/>
                <a:gd name="T2" fmla="*/ 731 w 731"/>
                <a:gd name="T3" fmla="*/ 0 h 731"/>
                <a:gd name="T4" fmla="*/ 731 w 731"/>
                <a:gd name="T5" fmla="*/ 731 h 731"/>
                <a:gd name="T6" fmla="*/ 0 w 731"/>
                <a:gd name="T7" fmla="*/ 731 h 731"/>
                <a:gd name="T8" fmla="*/ 0 w 731"/>
                <a:gd name="T9" fmla="*/ 526 h 731"/>
                <a:gd name="T10" fmla="*/ 20 w 731"/>
                <a:gd name="T11" fmla="*/ 523 h 731"/>
                <a:gd name="T12" fmla="*/ 45 w 731"/>
                <a:gd name="T13" fmla="*/ 522 h 731"/>
                <a:gd name="T14" fmla="*/ 74 w 731"/>
                <a:gd name="T15" fmla="*/ 523 h 731"/>
                <a:gd name="T16" fmla="*/ 104 w 731"/>
                <a:gd name="T17" fmla="*/ 525 h 731"/>
                <a:gd name="T18" fmla="*/ 130 w 731"/>
                <a:gd name="T19" fmla="*/ 527 h 731"/>
                <a:gd name="T20" fmla="*/ 132 w 731"/>
                <a:gd name="T21" fmla="*/ 527 h 731"/>
                <a:gd name="T22" fmla="*/ 135 w 731"/>
                <a:gd name="T23" fmla="*/ 527 h 731"/>
                <a:gd name="T24" fmla="*/ 138 w 731"/>
                <a:gd name="T25" fmla="*/ 528 h 731"/>
                <a:gd name="T26" fmla="*/ 142 w 731"/>
                <a:gd name="T27" fmla="*/ 528 h 731"/>
                <a:gd name="T28" fmla="*/ 144 w 731"/>
                <a:gd name="T29" fmla="*/ 528 h 731"/>
                <a:gd name="T30" fmla="*/ 145 w 731"/>
                <a:gd name="T31" fmla="*/ 528 h 731"/>
                <a:gd name="T32" fmla="*/ 148 w 731"/>
                <a:gd name="T33" fmla="*/ 521 h 731"/>
                <a:gd name="T34" fmla="*/ 152 w 731"/>
                <a:gd name="T35" fmla="*/ 510 h 731"/>
                <a:gd name="T36" fmla="*/ 158 w 731"/>
                <a:gd name="T37" fmla="*/ 490 h 731"/>
                <a:gd name="T38" fmla="*/ 163 w 731"/>
                <a:gd name="T39" fmla="*/ 469 h 731"/>
                <a:gd name="T40" fmla="*/ 166 w 731"/>
                <a:gd name="T41" fmla="*/ 445 h 731"/>
                <a:gd name="T42" fmla="*/ 168 w 731"/>
                <a:gd name="T43" fmla="*/ 431 h 731"/>
                <a:gd name="T44" fmla="*/ 172 w 731"/>
                <a:gd name="T45" fmla="*/ 417 h 731"/>
                <a:gd name="T46" fmla="*/ 182 w 731"/>
                <a:gd name="T47" fmla="*/ 395 h 731"/>
                <a:gd name="T48" fmla="*/ 196 w 731"/>
                <a:gd name="T49" fmla="*/ 373 h 731"/>
                <a:gd name="T50" fmla="*/ 217 w 731"/>
                <a:gd name="T51" fmla="*/ 353 h 731"/>
                <a:gd name="T52" fmla="*/ 241 w 731"/>
                <a:gd name="T53" fmla="*/ 333 h 731"/>
                <a:gd name="T54" fmla="*/ 271 w 731"/>
                <a:gd name="T55" fmla="*/ 315 h 731"/>
                <a:gd name="T56" fmla="*/ 306 w 731"/>
                <a:gd name="T57" fmla="*/ 298 h 731"/>
                <a:gd name="T58" fmla="*/ 317 w 731"/>
                <a:gd name="T59" fmla="*/ 294 h 731"/>
                <a:gd name="T60" fmla="*/ 329 w 731"/>
                <a:gd name="T61" fmla="*/ 288 h 731"/>
                <a:gd name="T62" fmla="*/ 342 w 731"/>
                <a:gd name="T63" fmla="*/ 284 h 731"/>
                <a:gd name="T64" fmla="*/ 355 w 731"/>
                <a:gd name="T65" fmla="*/ 278 h 731"/>
                <a:gd name="T66" fmla="*/ 365 w 731"/>
                <a:gd name="T67" fmla="*/ 272 h 731"/>
                <a:gd name="T68" fmla="*/ 373 w 731"/>
                <a:gd name="T69" fmla="*/ 263 h 731"/>
                <a:gd name="T70" fmla="*/ 377 w 731"/>
                <a:gd name="T71" fmla="*/ 255 h 731"/>
                <a:gd name="T72" fmla="*/ 376 w 731"/>
                <a:gd name="T73" fmla="*/ 242 h 731"/>
                <a:gd name="T74" fmla="*/ 374 w 731"/>
                <a:gd name="T75" fmla="*/ 228 h 731"/>
                <a:gd name="T76" fmla="*/ 371 w 731"/>
                <a:gd name="T77" fmla="*/ 216 h 731"/>
                <a:gd name="T78" fmla="*/ 367 w 731"/>
                <a:gd name="T79" fmla="*/ 204 h 731"/>
                <a:gd name="T80" fmla="*/ 363 w 731"/>
                <a:gd name="T81" fmla="*/ 195 h 731"/>
                <a:gd name="T82" fmla="*/ 361 w 731"/>
                <a:gd name="T83" fmla="*/ 191 h 731"/>
                <a:gd name="T84" fmla="*/ 358 w 731"/>
                <a:gd name="T85" fmla="*/ 179 h 731"/>
                <a:gd name="T86" fmla="*/ 355 w 731"/>
                <a:gd name="T87" fmla="*/ 164 h 731"/>
                <a:gd name="T88" fmla="*/ 355 w 731"/>
                <a:gd name="T89" fmla="*/ 147 h 731"/>
                <a:gd name="T90" fmla="*/ 357 w 731"/>
                <a:gd name="T91" fmla="*/ 127 h 731"/>
                <a:gd name="T92" fmla="*/ 364 w 731"/>
                <a:gd name="T93" fmla="*/ 106 h 731"/>
                <a:gd name="T94" fmla="*/ 377 w 731"/>
                <a:gd name="T95" fmla="*/ 85 h 731"/>
                <a:gd name="T96" fmla="*/ 388 w 731"/>
                <a:gd name="T97" fmla="*/ 71 h 731"/>
                <a:gd name="T98" fmla="*/ 401 w 731"/>
                <a:gd name="T99" fmla="*/ 58 h 731"/>
                <a:gd name="T100" fmla="*/ 416 w 731"/>
                <a:gd name="T101" fmla="*/ 45 h 731"/>
                <a:gd name="T102" fmla="*/ 434 w 731"/>
                <a:gd name="T103" fmla="*/ 33 h 731"/>
                <a:gd name="T104" fmla="*/ 443 w 731"/>
                <a:gd name="T105" fmla="*/ 27 h 731"/>
                <a:gd name="T106" fmla="*/ 456 w 731"/>
                <a:gd name="T107" fmla="*/ 19 h 731"/>
                <a:gd name="T108" fmla="*/ 467 w 731"/>
                <a:gd name="T109" fmla="*/ 12 h 731"/>
                <a:gd name="T110" fmla="*/ 471 w 731"/>
                <a:gd name="T111" fmla="*/ 7 h 731"/>
                <a:gd name="T112" fmla="*/ 475 w 731"/>
                <a:gd name="T113" fmla="*/ 3 h 731"/>
                <a:gd name="T114" fmla="*/ 479 w 731"/>
                <a:gd name="T115"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31" h="731">
                  <a:moveTo>
                    <a:pt x="479" y="0"/>
                  </a:moveTo>
                  <a:lnTo>
                    <a:pt x="731" y="0"/>
                  </a:lnTo>
                  <a:lnTo>
                    <a:pt x="731" y="731"/>
                  </a:lnTo>
                  <a:lnTo>
                    <a:pt x="0" y="731"/>
                  </a:lnTo>
                  <a:lnTo>
                    <a:pt x="0" y="526"/>
                  </a:lnTo>
                  <a:lnTo>
                    <a:pt x="20" y="523"/>
                  </a:lnTo>
                  <a:lnTo>
                    <a:pt x="45" y="522"/>
                  </a:lnTo>
                  <a:lnTo>
                    <a:pt x="74" y="523"/>
                  </a:lnTo>
                  <a:lnTo>
                    <a:pt x="104" y="525"/>
                  </a:lnTo>
                  <a:lnTo>
                    <a:pt x="130" y="527"/>
                  </a:lnTo>
                  <a:lnTo>
                    <a:pt x="132" y="527"/>
                  </a:lnTo>
                  <a:lnTo>
                    <a:pt x="135" y="527"/>
                  </a:lnTo>
                  <a:lnTo>
                    <a:pt x="138" y="528"/>
                  </a:lnTo>
                  <a:lnTo>
                    <a:pt x="142" y="528"/>
                  </a:lnTo>
                  <a:lnTo>
                    <a:pt x="144" y="528"/>
                  </a:lnTo>
                  <a:lnTo>
                    <a:pt x="145" y="528"/>
                  </a:lnTo>
                  <a:lnTo>
                    <a:pt x="148" y="521"/>
                  </a:lnTo>
                  <a:lnTo>
                    <a:pt x="152" y="510"/>
                  </a:lnTo>
                  <a:lnTo>
                    <a:pt x="158" y="490"/>
                  </a:lnTo>
                  <a:lnTo>
                    <a:pt x="163" y="469"/>
                  </a:lnTo>
                  <a:lnTo>
                    <a:pt x="166" y="445"/>
                  </a:lnTo>
                  <a:lnTo>
                    <a:pt x="168" y="431"/>
                  </a:lnTo>
                  <a:lnTo>
                    <a:pt x="172" y="417"/>
                  </a:lnTo>
                  <a:lnTo>
                    <a:pt x="182" y="395"/>
                  </a:lnTo>
                  <a:lnTo>
                    <a:pt x="196" y="373"/>
                  </a:lnTo>
                  <a:lnTo>
                    <a:pt x="217" y="353"/>
                  </a:lnTo>
                  <a:lnTo>
                    <a:pt x="241" y="333"/>
                  </a:lnTo>
                  <a:lnTo>
                    <a:pt x="271" y="315"/>
                  </a:lnTo>
                  <a:lnTo>
                    <a:pt x="306" y="298"/>
                  </a:lnTo>
                  <a:lnTo>
                    <a:pt x="317" y="294"/>
                  </a:lnTo>
                  <a:lnTo>
                    <a:pt x="329" y="288"/>
                  </a:lnTo>
                  <a:lnTo>
                    <a:pt x="342" y="284"/>
                  </a:lnTo>
                  <a:lnTo>
                    <a:pt x="355" y="278"/>
                  </a:lnTo>
                  <a:lnTo>
                    <a:pt x="365" y="272"/>
                  </a:lnTo>
                  <a:lnTo>
                    <a:pt x="373" y="263"/>
                  </a:lnTo>
                  <a:lnTo>
                    <a:pt x="377" y="255"/>
                  </a:lnTo>
                  <a:lnTo>
                    <a:pt x="376" y="242"/>
                  </a:lnTo>
                  <a:lnTo>
                    <a:pt x="374" y="228"/>
                  </a:lnTo>
                  <a:lnTo>
                    <a:pt x="371" y="216"/>
                  </a:lnTo>
                  <a:lnTo>
                    <a:pt x="367" y="204"/>
                  </a:lnTo>
                  <a:lnTo>
                    <a:pt x="363" y="195"/>
                  </a:lnTo>
                  <a:lnTo>
                    <a:pt x="361" y="191"/>
                  </a:lnTo>
                  <a:lnTo>
                    <a:pt x="358" y="179"/>
                  </a:lnTo>
                  <a:lnTo>
                    <a:pt x="355" y="164"/>
                  </a:lnTo>
                  <a:lnTo>
                    <a:pt x="355" y="147"/>
                  </a:lnTo>
                  <a:lnTo>
                    <a:pt x="357" y="127"/>
                  </a:lnTo>
                  <a:lnTo>
                    <a:pt x="364" y="106"/>
                  </a:lnTo>
                  <a:lnTo>
                    <a:pt x="377" y="85"/>
                  </a:lnTo>
                  <a:lnTo>
                    <a:pt x="388" y="71"/>
                  </a:lnTo>
                  <a:lnTo>
                    <a:pt x="401" y="58"/>
                  </a:lnTo>
                  <a:lnTo>
                    <a:pt x="416" y="45"/>
                  </a:lnTo>
                  <a:lnTo>
                    <a:pt x="434" y="33"/>
                  </a:lnTo>
                  <a:lnTo>
                    <a:pt x="443" y="27"/>
                  </a:lnTo>
                  <a:lnTo>
                    <a:pt x="456" y="19"/>
                  </a:lnTo>
                  <a:lnTo>
                    <a:pt x="467" y="12"/>
                  </a:lnTo>
                  <a:lnTo>
                    <a:pt x="471" y="7"/>
                  </a:lnTo>
                  <a:lnTo>
                    <a:pt x="475" y="3"/>
                  </a:lnTo>
                  <a:lnTo>
                    <a:pt x="479"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12">
              <a:extLst>
                <a:ext uri="{FF2B5EF4-FFF2-40B4-BE49-F238E27FC236}">
                  <a16:creationId xmlns:a16="http://schemas.microsoft.com/office/drawing/2014/main" id="{40042931-1DE5-4634-BE23-827CED8C1D17}"/>
                </a:ext>
              </a:extLst>
            </p:cNvPr>
            <p:cNvSpPr>
              <a:spLocks noEditPoints="1"/>
            </p:cNvSpPr>
            <p:nvPr/>
          </p:nvSpPr>
          <p:spPr bwMode="auto">
            <a:xfrm>
              <a:off x="8207353" y="3044292"/>
              <a:ext cx="166688" cy="157163"/>
            </a:xfrm>
            <a:custGeom>
              <a:avLst/>
              <a:gdLst>
                <a:gd name="T0" fmla="*/ 571 w 731"/>
                <a:gd name="T1" fmla="*/ 60 h 687"/>
                <a:gd name="T2" fmla="*/ 571 w 731"/>
                <a:gd name="T3" fmla="*/ 58 h 687"/>
                <a:gd name="T4" fmla="*/ 611 w 731"/>
                <a:gd name="T5" fmla="*/ 4 h 687"/>
                <a:gd name="T6" fmla="*/ 649 w 731"/>
                <a:gd name="T7" fmla="*/ 16 h 687"/>
                <a:gd name="T8" fmla="*/ 672 w 731"/>
                <a:gd name="T9" fmla="*/ 23 h 687"/>
                <a:gd name="T10" fmla="*/ 677 w 731"/>
                <a:gd name="T11" fmla="*/ 23 h 687"/>
                <a:gd name="T12" fmla="*/ 706 w 731"/>
                <a:gd name="T13" fmla="*/ 25 h 687"/>
                <a:gd name="T14" fmla="*/ 718 w 731"/>
                <a:gd name="T15" fmla="*/ 25 h 687"/>
                <a:gd name="T16" fmla="*/ 723 w 731"/>
                <a:gd name="T17" fmla="*/ 17 h 687"/>
                <a:gd name="T18" fmla="*/ 731 w 731"/>
                <a:gd name="T19" fmla="*/ 4 h 687"/>
                <a:gd name="T20" fmla="*/ 0 w 731"/>
                <a:gd name="T21" fmla="*/ 687 h 687"/>
                <a:gd name="T22" fmla="*/ 2 w 731"/>
                <a:gd name="T23" fmla="*/ 556 h 687"/>
                <a:gd name="T24" fmla="*/ 5 w 731"/>
                <a:gd name="T25" fmla="*/ 555 h 687"/>
                <a:gd name="T26" fmla="*/ 11 w 731"/>
                <a:gd name="T27" fmla="*/ 554 h 687"/>
                <a:gd name="T28" fmla="*/ 33 w 731"/>
                <a:gd name="T29" fmla="*/ 551 h 687"/>
                <a:gd name="T30" fmla="*/ 78 w 731"/>
                <a:gd name="T31" fmla="*/ 552 h 687"/>
                <a:gd name="T32" fmla="*/ 124 w 731"/>
                <a:gd name="T33" fmla="*/ 556 h 687"/>
                <a:gd name="T34" fmla="*/ 167 w 731"/>
                <a:gd name="T35" fmla="*/ 555 h 687"/>
                <a:gd name="T36" fmla="*/ 194 w 731"/>
                <a:gd name="T37" fmla="*/ 539 h 687"/>
                <a:gd name="T38" fmla="*/ 213 w 731"/>
                <a:gd name="T39" fmla="*/ 510 h 687"/>
                <a:gd name="T40" fmla="*/ 229 w 731"/>
                <a:gd name="T41" fmla="*/ 464 h 687"/>
                <a:gd name="T42" fmla="*/ 238 w 731"/>
                <a:gd name="T43" fmla="*/ 407 h 687"/>
                <a:gd name="T44" fmla="*/ 240 w 731"/>
                <a:gd name="T45" fmla="*/ 402 h 687"/>
                <a:gd name="T46" fmla="*/ 248 w 731"/>
                <a:gd name="T47" fmla="*/ 383 h 687"/>
                <a:gd name="T48" fmla="*/ 276 w 731"/>
                <a:gd name="T49" fmla="*/ 354 h 687"/>
                <a:gd name="T50" fmla="*/ 314 w 731"/>
                <a:gd name="T51" fmla="*/ 330 h 687"/>
                <a:gd name="T52" fmla="*/ 340 w 731"/>
                <a:gd name="T53" fmla="*/ 319 h 687"/>
                <a:gd name="T54" fmla="*/ 365 w 731"/>
                <a:gd name="T55" fmla="*/ 314 h 687"/>
                <a:gd name="T56" fmla="*/ 397 w 731"/>
                <a:gd name="T57" fmla="*/ 304 h 687"/>
                <a:gd name="T58" fmla="*/ 421 w 731"/>
                <a:gd name="T59" fmla="*/ 290 h 687"/>
                <a:gd name="T60" fmla="*/ 434 w 731"/>
                <a:gd name="T61" fmla="*/ 262 h 687"/>
                <a:gd name="T62" fmla="*/ 440 w 731"/>
                <a:gd name="T63" fmla="*/ 220 h 687"/>
                <a:gd name="T64" fmla="*/ 440 w 731"/>
                <a:gd name="T65" fmla="*/ 173 h 687"/>
                <a:gd name="T66" fmla="*/ 434 w 731"/>
                <a:gd name="T67" fmla="*/ 136 h 687"/>
                <a:gd name="T68" fmla="*/ 428 w 731"/>
                <a:gd name="T69" fmla="*/ 108 h 687"/>
                <a:gd name="T70" fmla="*/ 436 w 731"/>
                <a:gd name="T71" fmla="*/ 83 h 687"/>
                <a:gd name="T72" fmla="*/ 449 w 731"/>
                <a:gd name="T73" fmla="*/ 69 h 687"/>
                <a:gd name="T74" fmla="*/ 473 w 731"/>
                <a:gd name="T75" fmla="*/ 51 h 687"/>
                <a:gd name="T76" fmla="*/ 491 w 731"/>
                <a:gd name="T77" fmla="*/ 38 h 687"/>
                <a:gd name="T78" fmla="*/ 521 w 731"/>
                <a:gd name="T79" fmla="*/ 20 h 687"/>
                <a:gd name="T80" fmla="*/ 554 w 731"/>
                <a:gd name="T81" fmla="*/ 5 h 687"/>
                <a:gd name="T82" fmla="*/ 590 w 731"/>
                <a:gd name="T83"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31" h="687">
                  <a:moveTo>
                    <a:pt x="571" y="58"/>
                  </a:moveTo>
                  <a:lnTo>
                    <a:pt x="571" y="60"/>
                  </a:lnTo>
                  <a:lnTo>
                    <a:pt x="571" y="60"/>
                  </a:lnTo>
                  <a:lnTo>
                    <a:pt x="571" y="58"/>
                  </a:lnTo>
                  <a:close/>
                  <a:moveTo>
                    <a:pt x="590" y="0"/>
                  </a:moveTo>
                  <a:lnTo>
                    <a:pt x="611" y="4"/>
                  </a:lnTo>
                  <a:lnTo>
                    <a:pt x="630" y="10"/>
                  </a:lnTo>
                  <a:lnTo>
                    <a:pt x="649" y="16"/>
                  </a:lnTo>
                  <a:lnTo>
                    <a:pt x="669" y="22"/>
                  </a:lnTo>
                  <a:lnTo>
                    <a:pt x="672" y="23"/>
                  </a:lnTo>
                  <a:lnTo>
                    <a:pt x="674" y="23"/>
                  </a:lnTo>
                  <a:lnTo>
                    <a:pt x="677" y="23"/>
                  </a:lnTo>
                  <a:lnTo>
                    <a:pt x="692" y="25"/>
                  </a:lnTo>
                  <a:lnTo>
                    <a:pt x="706" y="25"/>
                  </a:lnTo>
                  <a:lnTo>
                    <a:pt x="712" y="25"/>
                  </a:lnTo>
                  <a:lnTo>
                    <a:pt x="718" y="25"/>
                  </a:lnTo>
                  <a:lnTo>
                    <a:pt x="719" y="23"/>
                  </a:lnTo>
                  <a:lnTo>
                    <a:pt x="723" y="17"/>
                  </a:lnTo>
                  <a:lnTo>
                    <a:pt x="727" y="10"/>
                  </a:lnTo>
                  <a:lnTo>
                    <a:pt x="731" y="4"/>
                  </a:lnTo>
                  <a:lnTo>
                    <a:pt x="731" y="687"/>
                  </a:lnTo>
                  <a:lnTo>
                    <a:pt x="0" y="687"/>
                  </a:lnTo>
                  <a:lnTo>
                    <a:pt x="0" y="557"/>
                  </a:lnTo>
                  <a:lnTo>
                    <a:pt x="2" y="556"/>
                  </a:lnTo>
                  <a:lnTo>
                    <a:pt x="4" y="555"/>
                  </a:lnTo>
                  <a:lnTo>
                    <a:pt x="5" y="555"/>
                  </a:lnTo>
                  <a:lnTo>
                    <a:pt x="7" y="554"/>
                  </a:lnTo>
                  <a:lnTo>
                    <a:pt x="11" y="554"/>
                  </a:lnTo>
                  <a:lnTo>
                    <a:pt x="13" y="554"/>
                  </a:lnTo>
                  <a:lnTo>
                    <a:pt x="33" y="551"/>
                  </a:lnTo>
                  <a:lnTo>
                    <a:pt x="55" y="551"/>
                  </a:lnTo>
                  <a:lnTo>
                    <a:pt x="78" y="552"/>
                  </a:lnTo>
                  <a:lnTo>
                    <a:pt x="101" y="554"/>
                  </a:lnTo>
                  <a:lnTo>
                    <a:pt x="124" y="556"/>
                  </a:lnTo>
                  <a:lnTo>
                    <a:pt x="147" y="557"/>
                  </a:lnTo>
                  <a:lnTo>
                    <a:pt x="167" y="555"/>
                  </a:lnTo>
                  <a:lnTo>
                    <a:pt x="182" y="549"/>
                  </a:lnTo>
                  <a:lnTo>
                    <a:pt x="194" y="539"/>
                  </a:lnTo>
                  <a:lnTo>
                    <a:pt x="205" y="525"/>
                  </a:lnTo>
                  <a:lnTo>
                    <a:pt x="213" y="510"/>
                  </a:lnTo>
                  <a:lnTo>
                    <a:pt x="221" y="491"/>
                  </a:lnTo>
                  <a:lnTo>
                    <a:pt x="229" y="464"/>
                  </a:lnTo>
                  <a:lnTo>
                    <a:pt x="234" y="436"/>
                  </a:lnTo>
                  <a:lnTo>
                    <a:pt x="238" y="407"/>
                  </a:lnTo>
                  <a:lnTo>
                    <a:pt x="239" y="404"/>
                  </a:lnTo>
                  <a:lnTo>
                    <a:pt x="240" y="402"/>
                  </a:lnTo>
                  <a:lnTo>
                    <a:pt x="241" y="399"/>
                  </a:lnTo>
                  <a:lnTo>
                    <a:pt x="248" y="383"/>
                  </a:lnTo>
                  <a:lnTo>
                    <a:pt x="261" y="368"/>
                  </a:lnTo>
                  <a:lnTo>
                    <a:pt x="276" y="354"/>
                  </a:lnTo>
                  <a:lnTo>
                    <a:pt x="295" y="342"/>
                  </a:lnTo>
                  <a:lnTo>
                    <a:pt x="314" y="330"/>
                  </a:lnTo>
                  <a:lnTo>
                    <a:pt x="335" y="320"/>
                  </a:lnTo>
                  <a:lnTo>
                    <a:pt x="340" y="319"/>
                  </a:lnTo>
                  <a:lnTo>
                    <a:pt x="351" y="317"/>
                  </a:lnTo>
                  <a:lnTo>
                    <a:pt x="365" y="314"/>
                  </a:lnTo>
                  <a:lnTo>
                    <a:pt x="381" y="310"/>
                  </a:lnTo>
                  <a:lnTo>
                    <a:pt x="397" y="304"/>
                  </a:lnTo>
                  <a:lnTo>
                    <a:pt x="412" y="297"/>
                  </a:lnTo>
                  <a:lnTo>
                    <a:pt x="421" y="290"/>
                  </a:lnTo>
                  <a:lnTo>
                    <a:pt x="429" y="278"/>
                  </a:lnTo>
                  <a:lnTo>
                    <a:pt x="434" y="262"/>
                  </a:lnTo>
                  <a:lnTo>
                    <a:pt x="438" y="242"/>
                  </a:lnTo>
                  <a:lnTo>
                    <a:pt x="440" y="220"/>
                  </a:lnTo>
                  <a:lnTo>
                    <a:pt x="442" y="197"/>
                  </a:lnTo>
                  <a:lnTo>
                    <a:pt x="440" y="173"/>
                  </a:lnTo>
                  <a:lnTo>
                    <a:pt x="437" y="150"/>
                  </a:lnTo>
                  <a:lnTo>
                    <a:pt x="434" y="136"/>
                  </a:lnTo>
                  <a:lnTo>
                    <a:pt x="431" y="123"/>
                  </a:lnTo>
                  <a:lnTo>
                    <a:pt x="428" y="108"/>
                  </a:lnTo>
                  <a:lnTo>
                    <a:pt x="430" y="94"/>
                  </a:lnTo>
                  <a:lnTo>
                    <a:pt x="436" y="83"/>
                  </a:lnTo>
                  <a:lnTo>
                    <a:pt x="442" y="75"/>
                  </a:lnTo>
                  <a:lnTo>
                    <a:pt x="449" y="69"/>
                  </a:lnTo>
                  <a:lnTo>
                    <a:pt x="461" y="60"/>
                  </a:lnTo>
                  <a:lnTo>
                    <a:pt x="473" y="51"/>
                  </a:lnTo>
                  <a:lnTo>
                    <a:pt x="481" y="46"/>
                  </a:lnTo>
                  <a:lnTo>
                    <a:pt x="491" y="38"/>
                  </a:lnTo>
                  <a:lnTo>
                    <a:pt x="505" y="30"/>
                  </a:lnTo>
                  <a:lnTo>
                    <a:pt x="521" y="20"/>
                  </a:lnTo>
                  <a:lnTo>
                    <a:pt x="537" y="12"/>
                  </a:lnTo>
                  <a:lnTo>
                    <a:pt x="554" y="5"/>
                  </a:lnTo>
                  <a:lnTo>
                    <a:pt x="569" y="0"/>
                  </a:lnTo>
                  <a:lnTo>
                    <a:pt x="59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Rectangle 13">
              <a:extLst>
                <a:ext uri="{FF2B5EF4-FFF2-40B4-BE49-F238E27FC236}">
                  <a16:creationId xmlns:a16="http://schemas.microsoft.com/office/drawing/2014/main" id="{C7B7D6A9-086A-4277-A634-3B257D6FC782}"/>
                </a:ext>
              </a:extLst>
            </p:cNvPr>
            <p:cNvSpPr>
              <a:spLocks noChangeArrowheads="1"/>
            </p:cNvSpPr>
            <p:nvPr/>
          </p:nvSpPr>
          <p:spPr bwMode="auto">
            <a:xfrm>
              <a:off x="8450241" y="2791879"/>
              <a:ext cx="166688" cy="166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4">
              <a:extLst>
                <a:ext uri="{FF2B5EF4-FFF2-40B4-BE49-F238E27FC236}">
                  <a16:creationId xmlns:a16="http://schemas.microsoft.com/office/drawing/2014/main" id="{4AE6457B-C307-487F-9C8F-669537B17A94}"/>
                </a:ext>
              </a:extLst>
            </p:cNvPr>
            <p:cNvSpPr>
              <a:spLocks noEditPoints="1"/>
            </p:cNvSpPr>
            <p:nvPr/>
          </p:nvSpPr>
          <p:spPr bwMode="auto">
            <a:xfrm>
              <a:off x="8450241" y="2791879"/>
              <a:ext cx="166688" cy="166688"/>
            </a:xfrm>
            <a:custGeom>
              <a:avLst/>
              <a:gdLst>
                <a:gd name="T0" fmla="*/ 714 w 731"/>
                <a:gd name="T1" fmla="*/ 445 h 731"/>
                <a:gd name="T2" fmla="*/ 731 w 731"/>
                <a:gd name="T3" fmla="*/ 456 h 731"/>
                <a:gd name="T4" fmla="*/ 424 w 731"/>
                <a:gd name="T5" fmla="*/ 731 h 731"/>
                <a:gd name="T6" fmla="*/ 417 w 731"/>
                <a:gd name="T7" fmla="*/ 718 h 731"/>
                <a:gd name="T8" fmla="*/ 418 w 731"/>
                <a:gd name="T9" fmla="*/ 695 h 731"/>
                <a:gd name="T10" fmla="*/ 433 w 731"/>
                <a:gd name="T11" fmla="*/ 671 h 731"/>
                <a:gd name="T12" fmla="*/ 454 w 731"/>
                <a:gd name="T13" fmla="*/ 651 h 731"/>
                <a:gd name="T14" fmla="*/ 473 w 731"/>
                <a:gd name="T15" fmla="*/ 630 h 731"/>
                <a:gd name="T16" fmla="*/ 481 w 731"/>
                <a:gd name="T17" fmla="*/ 602 h 731"/>
                <a:gd name="T18" fmla="*/ 484 w 731"/>
                <a:gd name="T19" fmla="*/ 532 h 731"/>
                <a:gd name="T20" fmla="*/ 500 w 731"/>
                <a:gd name="T21" fmla="*/ 514 h 731"/>
                <a:gd name="T22" fmla="*/ 525 w 731"/>
                <a:gd name="T23" fmla="*/ 508 h 731"/>
                <a:gd name="T24" fmla="*/ 550 w 731"/>
                <a:gd name="T25" fmla="*/ 514 h 731"/>
                <a:gd name="T26" fmla="*/ 574 w 731"/>
                <a:gd name="T27" fmla="*/ 524 h 731"/>
                <a:gd name="T28" fmla="*/ 603 w 731"/>
                <a:gd name="T29" fmla="*/ 524 h 731"/>
                <a:gd name="T30" fmla="*/ 626 w 731"/>
                <a:gd name="T31" fmla="*/ 508 h 731"/>
                <a:gd name="T32" fmla="*/ 645 w 731"/>
                <a:gd name="T33" fmla="*/ 485 h 731"/>
                <a:gd name="T34" fmla="*/ 663 w 731"/>
                <a:gd name="T35" fmla="*/ 462 h 731"/>
                <a:gd name="T36" fmla="*/ 688 w 731"/>
                <a:gd name="T37" fmla="*/ 446 h 731"/>
                <a:gd name="T38" fmla="*/ 0 w 731"/>
                <a:gd name="T39" fmla="*/ 0 h 731"/>
                <a:gd name="T40" fmla="*/ 632 w 731"/>
                <a:gd name="T41" fmla="*/ 9 h 731"/>
                <a:gd name="T42" fmla="*/ 624 w 731"/>
                <a:gd name="T43" fmla="*/ 24 h 731"/>
                <a:gd name="T44" fmla="*/ 607 w 731"/>
                <a:gd name="T45" fmla="*/ 34 h 731"/>
                <a:gd name="T46" fmla="*/ 579 w 731"/>
                <a:gd name="T47" fmla="*/ 35 h 731"/>
                <a:gd name="T48" fmla="*/ 559 w 731"/>
                <a:gd name="T49" fmla="*/ 42 h 731"/>
                <a:gd name="T50" fmla="*/ 539 w 731"/>
                <a:gd name="T51" fmla="*/ 60 h 731"/>
                <a:gd name="T52" fmla="*/ 527 w 731"/>
                <a:gd name="T53" fmla="*/ 81 h 731"/>
                <a:gd name="T54" fmla="*/ 529 w 731"/>
                <a:gd name="T55" fmla="*/ 105 h 731"/>
                <a:gd name="T56" fmla="*/ 535 w 731"/>
                <a:gd name="T57" fmla="*/ 138 h 731"/>
                <a:gd name="T58" fmla="*/ 536 w 731"/>
                <a:gd name="T59" fmla="*/ 174 h 731"/>
                <a:gd name="T60" fmla="*/ 527 w 731"/>
                <a:gd name="T61" fmla="*/ 210 h 731"/>
                <a:gd name="T62" fmla="*/ 504 w 731"/>
                <a:gd name="T63" fmla="*/ 242 h 731"/>
                <a:gd name="T64" fmla="*/ 471 w 731"/>
                <a:gd name="T65" fmla="*/ 264 h 731"/>
                <a:gd name="T66" fmla="*/ 449 w 731"/>
                <a:gd name="T67" fmla="*/ 288 h 731"/>
                <a:gd name="T68" fmla="*/ 432 w 731"/>
                <a:gd name="T69" fmla="*/ 317 h 731"/>
                <a:gd name="T70" fmla="*/ 416 w 731"/>
                <a:gd name="T71" fmla="*/ 343 h 731"/>
                <a:gd name="T72" fmla="*/ 395 w 731"/>
                <a:gd name="T73" fmla="*/ 363 h 731"/>
                <a:gd name="T74" fmla="*/ 366 w 731"/>
                <a:gd name="T75" fmla="*/ 371 h 731"/>
                <a:gd name="T76" fmla="*/ 337 w 731"/>
                <a:gd name="T77" fmla="*/ 362 h 731"/>
                <a:gd name="T78" fmla="*/ 313 w 731"/>
                <a:gd name="T79" fmla="*/ 346 h 731"/>
                <a:gd name="T80" fmla="*/ 287 w 731"/>
                <a:gd name="T81" fmla="*/ 333 h 731"/>
                <a:gd name="T82" fmla="*/ 257 w 731"/>
                <a:gd name="T83" fmla="*/ 333 h 731"/>
                <a:gd name="T84" fmla="*/ 232 w 731"/>
                <a:gd name="T85" fmla="*/ 354 h 731"/>
                <a:gd name="T86" fmla="*/ 223 w 731"/>
                <a:gd name="T87" fmla="*/ 386 h 731"/>
                <a:gd name="T88" fmla="*/ 217 w 731"/>
                <a:gd name="T89" fmla="*/ 420 h 731"/>
                <a:gd name="T90" fmla="*/ 199 w 731"/>
                <a:gd name="T91" fmla="*/ 456 h 731"/>
                <a:gd name="T92" fmla="*/ 170 w 731"/>
                <a:gd name="T93" fmla="*/ 485 h 731"/>
                <a:gd name="T94" fmla="*/ 132 w 731"/>
                <a:gd name="T95" fmla="*/ 496 h 731"/>
                <a:gd name="T96" fmla="*/ 98 w 731"/>
                <a:gd name="T97" fmla="*/ 491 h 731"/>
                <a:gd name="T98" fmla="*/ 72 w 731"/>
                <a:gd name="T99" fmla="*/ 475 h 731"/>
                <a:gd name="T100" fmla="*/ 54 w 731"/>
                <a:gd name="T101" fmla="*/ 447 h 731"/>
                <a:gd name="T102" fmla="*/ 36 w 731"/>
                <a:gd name="T103" fmla="*/ 423 h 731"/>
                <a:gd name="T104" fmla="*/ 14 w 731"/>
                <a:gd name="T105" fmla="*/ 406 h 731"/>
                <a:gd name="T106" fmla="*/ 0 w 731"/>
                <a:gd name="T107"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31" h="731">
                  <a:moveTo>
                    <a:pt x="703" y="444"/>
                  </a:moveTo>
                  <a:lnTo>
                    <a:pt x="714" y="445"/>
                  </a:lnTo>
                  <a:lnTo>
                    <a:pt x="724" y="450"/>
                  </a:lnTo>
                  <a:lnTo>
                    <a:pt x="731" y="456"/>
                  </a:lnTo>
                  <a:lnTo>
                    <a:pt x="731" y="731"/>
                  </a:lnTo>
                  <a:lnTo>
                    <a:pt x="424" y="731"/>
                  </a:lnTo>
                  <a:lnTo>
                    <a:pt x="420" y="725"/>
                  </a:lnTo>
                  <a:lnTo>
                    <a:pt x="417" y="718"/>
                  </a:lnTo>
                  <a:lnTo>
                    <a:pt x="416" y="710"/>
                  </a:lnTo>
                  <a:lnTo>
                    <a:pt x="418" y="695"/>
                  </a:lnTo>
                  <a:lnTo>
                    <a:pt x="425" y="681"/>
                  </a:lnTo>
                  <a:lnTo>
                    <a:pt x="433" y="671"/>
                  </a:lnTo>
                  <a:lnTo>
                    <a:pt x="443" y="660"/>
                  </a:lnTo>
                  <a:lnTo>
                    <a:pt x="454" y="651"/>
                  </a:lnTo>
                  <a:lnTo>
                    <a:pt x="464" y="641"/>
                  </a:lnTo>
                  <a:lnTo>
                    <a:pt x="473" y="630"/>
                  </a:lnTo>
                  <a:lnTo>
                    <a:pt x="479" y="617"/>
                  </a:lnTo>
                  <a:lnTo>
                    <a:pt x="481" y="602"/>
                  </a:lnTo>
                  <a:lnTo>
                    <a:pt x="481" y="544"/>
                  </a:lnTo>
                  <a:lnTo>
                    <a:pt x="484" y="532"/>
                  </a:lnTo>
                  <a:lnTo>
                    <a:pt x="490" y="522"/>
                  </a:lnTo>
                  <a:lnTo>
                    <a:pt x="500" y="514"/>
                  </a:lnTo>
                  <a:lnTo>
                    <a:pt x="512" y="510"/>
                  </a:lnTo>
                  <a:lnTo>
                    <a:pt x="525" y="508"/>
                  </a:lnTo>
                  <a:lnTo>
                    <a:pt x="539" y="510"/>
                  </a:lnTo>
                  <a:lnTo>
                    <a:pt x="550" y="514"/>
                  </a:lnTo>
                  <a:lnTo>
                    <a:pt x="562" y="520"/>
                  </a:lnTo>
                  <a:lnTo>
                    <a:pt x="574" y="524"/>
                  </a:lnTo>
                  <a:lnTo>
                    <a:pt x="587" y="526"/>
                  </a:lnTo>
                  <a:lnTo>
                    <a:pt x="603" y="524"/>
                  </a:lnTo>
                  <a:lnTo>
                    <a:pt x="616" y="518"/>
                  </a:lnTo>
                  <a:lnTo>
                    <a:pt x="626" y="508"/>
                  </a:lnTo>
                  <a:lnTo>
                    <a:pt x="636" y="496"/>
                  </a:lnTo>
                  <a:lnTo>
                    <a:pt x="645" y="485"/>
                  </a:lnTo>
                  <a:lnTo>
                    <a:pt x="654" y="472"/>
                  </a:lnTo>
                  <a:lnTo>
                    <a:pt x="663" y="462"/>
                  </a:lnTo>
                  <a:lnTo>
                    <a:pt x="675" y="452"/>
                  </a:lnTo>
                  <a:lnTo>
                    <a:pt x="688" y="446"/>
                  </a:lnTo>
                  <a:lnTo>
                    <a:pt x="703" y="444"/>
                  </a:lnTo>
                  <a:close/>
                  <a:moveTo>
                    <a:pt x="0" y="0"/>
                  </a:moveTo>
                  <a:lnTo>
                    <a:pt x="633" y="0"/>
                  </a:lnTo>
                  <a:lnTo>
                    <a:pt x="632" y="9"/>
                  </a:lnTo>
                  <a:lnTo>
                    <a:pt x="630" y="17"/>
                  </a:lnTo>
                  <a:lnTo>
                    <a:pt x="624" y="24"/>
                  </a:lnTo>
                  <a:lnTo>
                    <a:pt x="618" y="30"/>
                  </a:lnTo>
                  <a:lnTo>
                    <a:pt x="607" y="34"/>
                  </a:lnTo>
                  <a:lnTo>
                    <a:pt x="595" y="36"/>
                  </a:lnTo>
                  <a:lnTo>
                    <a:pt x="579" y="35"/>
                  </a:lnTo>
                  <a:lnTo>
                    <a:pt x="569" y="37"/>
                  </a:lnTo>
                  <a:lnTo>
                    <a:pt x="559" y="42"/>
                  </a:lnTo>
                  <a:lnTo>
                    <a:pt x="548" y="51"/>
                  </a:lnTo>
                  <a:lnTo>
                    <a:pt x="539" y="60"/>
                  </a:lnTo>
                  <a:lnTo>
                    <a:pt x="531" y="71"/>
                  </a:lnTo>
                  <a:lnTo>
                    <a:pt x="527" y="81"/>
                  </a:lnTo>
                  <a:lnTo>
                    <a:pt x="526" y="91"/>
                  </a:lnTo>
                  <a:lnTo>
                    <a:pt x="529" y="105"/>
                  </a:lnTo>
                  <a:lnTo>
                    <a:pt x="532" y="120"/>
                  </a:lnTo>
                  <a:lnTo>
                    <a:pt x="535" y="138"/>
                  </a:lnTo>
                  <a:lnTo>
                    <a:pt x="536" y="156"/>
                  </a:lnTo>
                  <a:lnTo>
                    <a:pt x="536" y="174"/>
                  </a:lnTo>
                  <a:lnTo>
                    <a:pt x="532" y="193"/>
                  </a:lnTo>
                  <a:lnTo>
                    <a:pt x="527" y="210"/>
                  </a:lnTo>
                  <a:lnTo>
                    <a:pt x="518" y="227"/>
                  </a:lnTo>
                  <a:lnTo>
                    <a:pt x="504" y="242"/>
                  </a:lnTo>
                  <a:lnTo>
                    <a:pt x="486" y="255"/>
                  </a:lnTo>
                  <a:lnTo>
                    <a:pt x="471" y="264"/>
                  </a:lnTo>
                  <a:lnTo>
                    <a:pt x="460" y="276"/>
                  </a:lnTo>
                  <a:lnTo>
                    <a:pt x="449" y="288"/>
                  </a:lnTo>
                  <a:lnTo>
                    <a:pt x="441" y="303"/>
                  </a:lnTo>
                  <a:lnTo>
                    <a:pt x="432" y="317"/>
                  </a:lnTo>
                  <a:lnTo>
                    <a:pt x="425" y="331"/>
                  </a:lnTo>
                  <a:lnTo>
                    <a:pt x="416" y="343"/>
                  </a:lnTo>
                  <a:lnTo>
                    <a:pt x="407" y="355"/>
                  </a:lnTo>
                  <a:lnTo>
                    <a:pt x="395" y="363"/>
                  </a:lnTo>
                  <a:lnTo>
                    <a:pt x="382" y="369"/>
                  </a:lnTo>
                  <a:lnTo>
                    <a:pt x="366" y="371"/>
                  </a:lnTo>
                  <a:lnTo>
                    <a:pt x="351" y="369"/>
                  </a:lnTo>
                  <a:lnTo>
                    <a:pt x="337" y="362"/>
                  </a:lnTo>
                  <a:lnTo>
                    <a:pt x="324" y="355"/>
                  </a:lnTo>
                  <a:lnTo>
                    <a:pt x="313" y="346"/>
                  </a:lnTo>
                  <a:lnTo>
                    <a:pt x="301" y="338"/>
                  </a:lnTo>
                  <a:lnTo>
                    <a:pt x="287" y="333"/>
                  </a:lnTo>
                  <a:lnTo>
                    <a:pt x="273" y="331"/>
                  </a:lnTo>
                  <a:lnTo>
                    <a:pt x="257" y="333"/>
                  </a:lnTo>
                  <a:lnTo>
                    <a:pt x="243" y="341"/>
                  </a:lnTo>
                  <a:lnTo>
                    <a:pt x="232" y="354"/>
                  </a:lnTo>
                  <a:lnTo>
                    <a:pt x="225" y="369"/>
                  </a:lnTo>
                  <a:lnTo>
                    <a:pt x="223" y="386"/>
                  </a:lnTo>
                  <a:lnTo>
                    <a:pt x="221" y="402"/>
                  </a:lnTo>
                  <a:lnTo>
                    <a:pt x="217" y="420"/>
                  </a:lnTo>
                  <a:lnTo>
                    <a:pt x="209" y="439"/>
                  </a:lnTo>
                  <a:lnTo>
                    <a:pt x="199" y="456"/>
                  </a:lnTo>
                  <a:lnTo>
                    <a:pt x="185" y="472"/>
                  </a:lnTo>
                  <a:lnTo>
                    <a:pt x="170" y="485"/>
                  </a:lnTo>
                  <a:lnTo>
                    <a:pt x="152" y="493"/>
                  </a:lnTo>
                  <a:lnTo>
                    <a:pt x="132" y="496"/>
                  </a:lnTo>
                  <a:lnTo>
                    <a:pt x="115" y="495"/>
                  </a:lnTo>
                  <a:lnTo>
                    <a:pt x="98" y="491"/>
                  </a:lnTo>
                  <a:lnTo>
                    <a:pt x="85" y="485"/>
                  </a:lnTo>
                  <a:lnTo>
                    <a:pt x="72" y="475"/>
                  </a:lnTo>
                  <a:lnTo>
                    <a:pt x="62" y="462"/>
                  </a:lnTo>
                  <a:lnTo>
                    <a:pt x="54" y="447"/>
                  </a:lnTo>
                  <a:lnTo>
                    <a:pt x="45" y="434"/>
                  </a:lnTo>
                  <a:lnTo>
                    <a:pt x="36" y="423"/>
                  </a:lnTo>
                  <a:lnTo>
                    <a:pt x="26" y="413"/>
                  </a:lnTo>
                  <a:lnTo>
                    <a:pt x="14" y="406"/>
                  </a:lnTo>
                  <a:lnTo>
                    <a:pt x="0" y="401"/>
                  </a:lnTo>
                  <a:lnTo>
                    <a:pt x="0"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5">
              <a:extLst>
                <a:ext uri="{FF2B5EF4-FFF2-40B4-BE49-F238E27FC236}">
                  <a16:creationId xmlns:a16="http://schemas.microsoft.com/office/drawing/2014/main" id="{9E80EB92-2070-4080-AAC3-9A2263CA11A3}"/>
                </a:ext>
              </a:extLst>
            </p:cNvPr>
            <p:cNvSpPr>
              <a:spLocks noEditPoints="1"/>
            </p:cNvSpPr>
            <p:nvPr/>
          </p:nvSpPr>
          <p:spPr bwMode="auto">
            <a:xfrm>
              <a:off x="8450241" y="2791879"/>
              <a:ext cx="166688" cy="166688"/>
            </a:xfrm>
            <a:custGeom>
              <a:avLst/>
              <a:gdLst>
                <a:gd name="T0" fmla="*/ 694 w 731"/>
                <a:gd name="T1" fmla="*/ 550 h 731"/>
                <a:gd name="T2" fmla="*/ 700 w 731"/>
                <a:gd name="T3" fmla="*/ 552 h 731"/>
                <a:gd name="T4" fmla="*/ 714 w 731"/>
                <a:gd name="T5" fmla="*/ 568 h 731"/>
                <a:gd name="T6" fmla="*/ 728 w 731"/>
                <a:gd name="T7" fmla="*/ 581 h 731"/>
                <a:gd name="T8" fmla="*/ 731 w 731"/>
                <a:gd name="T9" fmla="*/ 731 h 731"/>
                <a:gd name="T10" fmla="*/ 502 w 731"/>
                <a:gd name="T11" fmla="*/ 725 h 731"/>
                <a:gd name="T12" fmla="*/ 501 w 731"/>
                <a:gd name="T13" fmla="*/ 718 h 731"/>
                <a:gd name="T14" fmla="*/ 501 w 731"/>
                <a:gd name="T15" fmla="*/ 711 h 731"/>
                <a:gd name="T16" fmla="*/ 504 w 731"/>
                <a:gd name="T17" fmla="*/ 705 h 731"/>
                <a:gd name="T18" fmla="*/ 526 w 731"/>
                <a:gd name="T19" fmla="*/ 681 h 731"/>
                <a:gd name="T20" fmla="*/ 545 w 731"/>
                <a:gd name="T21" fmla="*/ 651 h 731"/>
                <a:gd name="T22" fmla="*/ 555 w 731"/>
                <a:gd name="T23" fmla="*/ 610 h 731"/>
                <a:gd name="T24" fmla="*/ 557 w 731"/>
                <a:gd name="T25" fmla="*/ 603 h 731"/>
                <a:gd name="T26" fmla="*/ 563 w 731"/>
                <a:gd name="T27" fmla="*/ 599 h 731"/>
                <a:gd name="T28" fmla="*/ 569 w 731"/>
                <a:gd name="T29" fmla="*/ 599 h 731"/>
                <a:gd name="T30" fmla="*/ 587 w 731"/>
                <a:gd name="T31" fmla="*/ 600 h 731"/>
                <a:gd name="T32" fmla="*/ 639 w 731"/>
                <a:gd name="T33" fmla="*/ 588 h 731"/>
                <a:gd name="T34" fmla="*/ 685 w 731"/>
                <a:gd name="T35" fmla="*/ 555 h 731"/>
                <a:gd name="T36" fmla="*/ 690 w 731"/>
                <a:gd name="T37" fmla="*/ 550 h 731"/>
                <a:gd name="T38" fmla="*/ 0 w 731"/>
                <a:gd name="T39" fmla="*/ 0 h 731"/>
                <a:gd name="T40" fmla="*/ 491 w 731"/>
                <a:gd name="T41" fmla="*/ 3 h 731"/>
                <a:gd name="T42" fmla="*/ 489 w 731"/>
                <a:gd name="T43" fmla="*/ 8 h 731"/>
                <a:gd name="T44" fmla="*/ 485 w 731"/>
                <a:gd name="T45" fmla="*/ 13 h 731"/>
                <a:gd name="T46" fmla="*/ 457 w 731"/>
                <a:gd name="T47" fmla="*/ 59 h 731"/>
                <a:gd name="T48" fmla="*/ 455 w 731"/>
                <a:gd name="T49" fmla="*/ 106 h 731"/>
                <a:gd name="T50" fmla="*/ 462 w 731"/>
                <a:gd name="T51" fmla="*/ 148 h 731"/>
                <a:gd name="T52" fmla="*/ 462 w 731"/>
                <a:gd name="T53" fmla="*/ 175 h 731"/>
                <a:gd name="T54" fmla="*/ 450 w 731"/>
                <a:gd name="T55" fmla="*/ 190 h 731"/>
                <a:gd name="T56" fmla="*/ 413 w 731"/>
                <a:gd name="T57" fmla="*/ 218 h 731"/>
                <a:gd name="T58" fmla="*/ 388 w 731"/>
                <a:gd name="T59" fmla="*/ 249 h 731"/>
                <a:gd name="T60" fmla="*/ 371 w 731"/>
                <a:gd name="T61" fmla="*/ 279 h 731"/>
                <a:gd name="T62" fmla="*/ 368 w 731"/>
                <a:gd name="T63" fmla="*/ 283 h 731"/>
                <a:gd name="T64" fmla="*/ 362 w 731"/>
                <a:gd name="T65" fmla="*/ 286 h 731"/>
                <a:gd name="T66" fmla="*/ 355 w 731"/>
                <a:gd name="T67" fmla="*/ 286 h 731"/>
                <a:gd name="T68" fmla="*/ 340 w 731"/>
                <a:gd name="T69" fmla="*/ 277 h 731"/>
                <a:gd name="T70" fmla="*/ 311 w 731"/>
                <a:gd name="T71" fmla="*/ 263 h 731"/>
                <a:gd name="T72" fmla="*/ 273 w 731"/>
                <a:gd name="T73" fmla="*/ 257 h 731"/>
                <a:gd name="T74" fmla="*/ 225 w 731"/>
                <a:gd name="T75" fmla="*/ 267 h 731"/>
                <a:gd name="T76" fmla="*/ 186 w 731"/>
                <a:gd name="T77" fmla="*/ 295 h 731"/>
                <a:gd name="T78" fmla="*/ 160 w 731"/>
                <a:gd name="T79" fmla="*/ 336 h 731"/>
                <a:gd name="T80" fmla="*/ 150 w 731"/>
                <a:gd name="T81" fmla="*/ 386 h 731"/>
                <a:gd name="T82" fmla="*/ 144 w 731"/>
                <a:gd name="T83" fmla="*/ 406 h 731"/>
                <a:gd name="T84" fmla="*/ 136 w 731"/>
                <a:gd name="T85" fmla="*/ 416 h 731"/>
                <a:gd name="T86" fmla="*/ 129 w 731"/>
                <a:gd name="T87" fmla="*/ 419 h 731"/>
                <a:gd name="T88" fmla="*/ 125 w 731"/>
                <a:gd name="T89" fmla="*/ 418 h 731"/>
                <a:gd name="T90" fmla="*/ 118 w 731"/>
                <a:gd name="T91" fmla="*/ 413 h 731"/>
                <a:gd name="T92" fmla="*/ 100 w 731"/>
                <a:gd name="T93" fmla="*/ 386 h 731"/>
                <a:gd name="T94" fmla="*/ 76 w 731"/>
                <a:gd name="T95" fmla="*/ 359 h 731"/>
                <a:gd name="T96" fmla="*/ 42 w 731"/>
                <a:gd name="T97" fmla="*/ 338 h 731"/>
                <a:gd name="T98" fmla="*/ 0 w 731"/>
                <a:gd name="T99" fmla="*/ 329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31" h="731">
                  <a:moveTo>
                    <a:pt x="694" y="550"/>
                  </a:moveTo>
                  <a:lnTo>
                    <a:pt x="694" y="550"/>
                  </a:lnTo>
                  <a:lnTo>
                    <a:pt x="697" y="551"/>
                  </a:lnTo>
                  <a:lnTo>
                    <a:pt x="700" y="552"/>
                  </a:lnTo>
                  <a:lnTo>
                    <a:pt x="704" y="556"/>
                  </a:lnTo>
                  <a:lnTo>
                    <a:pt x="714" y="568"/>
                  </a:lnTo>
                  <a:lnTo>
                    <a:pt x="725" y="579"/>
                  </a:lnTo>
                  <a:lnTo>
                    <a:pt x="728" y="581"/>
                  </a:lnTo>
                  <a:lnTo>
                    <a:pt x="731" y="583"/>
                  </a:lnTo>
                  <a:lnTo>
                    <a:pt x="731" y="731"/>
                  </a:lnTo>
                  <a:lnTo>
                    <a:pt x="503" y="731"/>
                  </a:lnTo>
                  <a:lnTo>
                    <a:pt x="502" y="725"/>
                  </a:lnTo>
                  <a:lnTo>
                    <a:pt x="502" y="721"/>
                  </a:lnTo>
                  <a:lnTo>
                    <a:pt x="501" y="718"/>
                  </a:lnTo>
                  <a:lnTo>
                    <a:pt x="501" y="714"/>
                  </a:lnTo>
                  <a:lnTo>
                    <a:pt x="501" y="711"/>
                  </a:lnTo>
                  <a:lnTo>
                    <a:pt x="502" y="708"/>
                  </a:lnTo>
                  <a:lnTo>
                    <a:pt x="504" y="705"/>
                  </a:lnTo>
                  <a:lnTo>
                    <a:pt x="516" y="694"/>
                  </a:lnTo>
                  <a:lnTo>
                    <a:pt x="526" y="681"/>
                  </a:lnTo>
                  <a:lnTo>
                    <a:pt x="537" y="668"/>
                  </a:lnTo>
                  <a:lnTo>
                    <a:pt x="545" y="651"/>
                  </a:lnTo>
                  <a:lnTo>
                    <a:pt x="551" y="632"/>
                  </a:lnTo>
                  <a:lnTo>
                    <a:pt x="555" y="610"/>
                  </a:lnTo>
                  <a:lnTo>
                    <a:pt x="556" y="606"/>
                  </a:lnTo>
                  <a:lnTo>
                    <a:pt x="557" y="603"/>
                  </a:lnTo>
                  <a:lnTo>
                    <a:pt x="559" y="601"/>
                  </a:lnTo>
                  <a:lnTo>
                    <a:pt x="563" y="599"/>
                  </a:lnTo>
                  <a:lnTo>
                    <a:pt x="567" y="599"/>
                  </a:lnTo>
                  <a:lnTo>
                    <a:pt x="569" y="599"/>
                  </a:lnTo>
                  <a:lnTo>
                    <a:pt x="578" y="600"/>
                  </a:lnTo>
                  <a:lnTo>
                    <a:pt x="587" y="600"/>
                  </a:lnTo>
                  <a:lnTo>
                    <a:pt x="615" y="597"/>
                  </a:lnTo>
                  <a:lnTo>
                    <a:pt x="639" y="588"/>
                  </a:lnTo>
                  <a:lnTo>
                    <a:pt x="662" y="575"/>
                  </a:lnTo>
                  <a:lnTo>
                    <a:pt x="685" y="555"/>
                  </a:lnTo>
                  <a:lnTo>
                    <a:pt x="687" y="552"/>
                  </a:lnTo>
                  <a:lnTo>
                    <a:pt x="690" y="550"/>
                  </a:lnTo>
                  <a:lnTo>
                    <a:pt x="694" y="550"/>
                  </a:lnTo>
                  <a:close/>
                  <a:moveTo>
                    <a:pt x="0" y="0"/>
                  </a:moveTo>
                  <a:lnTo>
                    <a:pt x="491" y="0"/>
                  </a:lnTo>
                  <a:lnTo>
                    <a:pt x="491" y="3"/>
                  </a:lnTo>
                  <a:lnTo>
                    <a:pt x="490" y="6"/>
                  </a:lnTo>
                  <a:lnTo>
                    <a:pt x="489" y="8"/>
                  </a:lnTo>
                  <a:lnTo>
                    <a:pt x="487" y="11"/>
                  </a:lnTo>
                  <a:lnTo>
                    <a:pt x="485" y="13"/>
                  </a:lnTo>
                  <a:lnTo>
                    <a:pt x="468" y="36"/>
                  </a:lnTo>
                  <a:lnTo>
                    <a:pt x="457" y="59"/>
                  </a:lnTo>
                  <a:lnTo>
                    <a:pt x="453" y="82"/>
                  </a:lnTo>
                  <a:lnTo>
                    <a:pt x="455" y="106"/>
                  </a:lnTo>
                  <a:lnTo>
                    <a:pt x="460" y="129"/>
                  </a:lnTo>
                  <a:lnTo>
                    <a:pt x="462" y="148"/>
                  </a:lnTo>
                  <a:lnTo>
                    <a:pt x="463" y="164"/>
                  </a:lnTo>
                  <a:lnTo>
                    <a:pt x="462" y="175"/>
                  </a:lnTo>
                  <a:lnTo>
                    <a:pt x="457" y="184"/>
                  </a:lnTo>
                  <a:lnTo>
                    <a:pt x="450" y="190"/>
                  </a:lnTo>
                  <a:lnTo>
                    <a:pt x="430" y="203"/>
                  </a:lnTo>
                  <a:lnTo>
                    <a:pt x="413" y="218"/>
                  </a:lnTo>
                  <a:lnTo>
                    <a:pt x="399" y="233"/>
                  </a:lnTo>
                  <a:lnTo>
                    <a:pt x="388" y="249"/>
                  </a:lnTo>
                  <a:lnTo>
                    <a:pt x="378" y="265"/>
                  </a:lnTo>
                  <a:lnTo>
                    <a:pt x="371" y="279"/>
                  </a:lnTo>
                  <a:lnTo>
                    <a:pt x="369" y="281"/>
                  </a:lnTo>
                  <a:lnTo>
                    <a:pt x="368" y="283"/>
                  </a:lnTo>
                  <a:lnTo>
                    <a:pt x="364" y="285"/>
                  </a:lnTo>
                  <a:lnTo>
                    <a:pt x="362" y="286"/>
                  </a:lnTo>
                  <a:lnTo>
                    <a:pt x="359" y="286"/>
                  </a:lnTo>
                  <a:lnTo>
                    <a:pt x="355" y="286"/>
                  </a:lnTo>
                  <a:lnTo>
                    <a:pt x="352" y="284"/>
                  </a:lnTo>
                  <a:lnTo>
                    <a:pt x="340" y="277"/>
                  </a:lnTo>
                  <a:lnTo>
                    <a:pt x="326" y="269"/>
                  </a:lnTo>
                  <a:lnTo>
                    <a:pt x="311" y="263"/>
                  </a:lnTo>
                  <a:lnTo>
                    <a:pt x="293" y="259"/>
                  </a:lnTo>
                  <a:lnTo>
                    <a:pt x="273" y="257"/>
                  </a:lnTo>
                  <a:lnTo>
                    <a:pt x="247" y="260"/>
                  </a:lnTo>
                  <a:lnTo>
                    <a:pt x="225" y="267"/>
                  </a:lnTo>
                  <a:lnTo>
                    <a:pt x="204" y="279"/>
                  </a:lnTo>
                  <a:lnTo>
                    <a:pt x="186" y="295"/>
                  </a:lnTo>
                  <a:lnTo>
                    <a:pt x="171" y="314"/>
                  </a:lnTo>
                  <a:lnTo>
                    <a:pt x="160" y="336"/>
                  </a:lnTo>
                  <a:lnTo>
                    <a:pt x="152" y="360"/>
                  </a:lnTo>
                  <a:lnTo>
                    <a:pt x="150" y="386"/>
                  </a:lnTo>
                  <a:lnTo>
                    <a:pt x="148" y="395"/>
                  </a:lnTo>
                  <a:lnTo>
                    <a:pt x="144" y="406"/>
                  </a:lnTo>
                  <a:lnTo>
                    <a:pt x="139" y="414"/>
                  </a:lnTo>
                  <a:lnTo>
                    <a:pt x="136" y="416"/>
                  </a:lnTo>
                  <a:lnTo>
                    <a:pt x="133" y="418"/>
                  </a:lnTo>
                  <a:lnTo>
                    <a:pt x="129" y="419"/>
                  </a:lnTo>
                  <a:lnTo>
                    <a:pt x="129" y="419"/>
                  </a:lnTo>
                  <a:lnTo>
                    <a:pt x="125" y="418"/>
                  </a:lnTo>
                  <a:lnTo>
                    <a:pt x="122" y="416"/>
                  </a:lnTo>
                  <a:lnTo>
                    <a:pt x="118" y="413"/>
                  </a:lnTo>
                  <a:lnTo>
                    <a:pt x="110" y="399"/>
                  </a:lnTo>
                  <a:lnTo>
                    <a:pt x="100" y="386"/>
                  </a:lnTo>
                  <a:lnTo>
                    <a:pt x="89" y="372"/>
                  </a:lnTo>
                  <a:lnTo>
                    <a:pt x="76" y="359"/>
                  </a:lnTo>
                  <a:lnTo>
                    <a:pt x="60" y="348"/>
                  </a:lnTo>
                  <a:lnTo>
                    <a:pt x="42" y="338"/>
                  </a:lnTo>
                  <a:lnTo>
                    <a:pt x="22" y="332"/>
                  </a:lnTo>
                  <a:lnTo>
                    <a:pt x="0" y="32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16">
              <a:extLst>
                <a:ext uri="{FF2B5EF4-FFF2-40B4-BE49-F238E27FC236}">
                  <a16:creationId xmlns:a16="http://schemas.microsoft.com/office/drawing/2014/main" id="{1815A223-D589-43CB-A2FC-003B634A56BF}"/>
                </a:ext>
              </a:extLst>
            </p:cNvPr>
            <p:cNvSpPr>
              <a:spLocks noChangeArrowheads="1"/>
            </p:cNvSpPr>
            <p:nvPr/>
          </p:nvSpPr>
          <p:spPr bwMode="auto">
            <a:xfrm>
              <a:off x="8450241" y="3034767"/>
              <a:ext cx="166688" cy="166688"/>
            </a:xfrm>
            <a:prstGeom prst="rect">
              <a:avLst/>
            </a:prstGeom>
            <a:solidFill>
              <a:srgbClr val="97F51E"/>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Rectangle 17">
              <a:extLst>
                <a:ext uri="{FF2B5EF4-FFF2-40B4-BE49-F238E27FC236}">
                  <a16:creationId xmlns:a16="http://schemas.microsoft.com/office/drawing/2014/main" id="{5D76EAF6-5D54-4E42-8A96-BDB161A7A3A6}"/>
                </a:ext>
              </a:extLst>
            </p:cNvPr>
            <p:cNvSpPr>
              <a:spLocks noChangeArrowheads="1"/>
            </p:cNvSpPr>
            <p:nvPr/>
          </p:nvSpPr>
          <p:spPr bwMode="auto">
            <a:xfrm>
              <a:off x="8450241" y="3034767"/>
              <a:ext cx="166688" cy="166688"/>
            </a:xfrm>
            <a:prstGeom prst="rect">
              <a:avLst/>
            </a:prstGeom>
            <a:solidFill>
              <a:srgbClr val="97F51E"/>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 name="Rectangle 18">
              <a:extLst>
                <a:ext uri="{FF2B5EF4-FFF2-40B4-BE49-F238E27FC236}">
                  <a16:creationId xmlns:a16="http://schemas.microsoft.com/office/drawing/2014/main" id="{8FD11FBB-C7BF-4D8B-BA7F-5AD9AA6464BB}"/>
                </a:ext>
              </a:extLst>
            </p:cNvPr>
            <p:cNvSpPr>
              <a:spLocks noChangeArrowheads="1"/>
            </p:cNvSpPr>
            <p:nvPr/>
          </p:nvSpPr>
          <p:spPr bwMode="auto">
            <a:xfrm>
              <a:off x="8450241" y="3034767"/>
              <a:ext cx="166688" cy="166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9">
              <a:extLst>
                <a:ext uri="{FF2B5EF4-FFF2-40B4-BE49-F238E27FC236}">
                  <a16:creationId xmlns:a16="http://schemas.microsoft.com/office/drawing/2014/main" id="{C58AA6EE-7B4D-4F3E-BDE4-89DBB8D538FE}"/>
                </a:ext>
              </a:extLst>
            </p:cNvPr>
            <p:cNvSpPr>
              <a:spLocks noEditPoints="1"/>
            </p:cNvSpPr>
            <p:nvPr/>
          </p:nvSpPr>
          <p:spPr bwMode="auto">
            <a:xfrm>
              <a:off x="8450241" y="3034767"/>
              <a:ext cx="166688" cy="166688"/>
            </a:xfrm>
            <a:custGeom>
              <a:avLst/>
              <a:gdLst>
                <a:gd name="T0" fmla="*/ 570 w 731"/>
                <a:gd name="T1" fmla="*/ 20 h 731"/>
                <a:gd name="T2" fmla="*/ 589 w 731"/>
                <a:gd name="T3" fmla="*/ 35 h 731"/>
                <a:gd name="T4" fmla="*/ 605 w 731"/>
                <a:gd name="T5" fmla="*/ 60 h 731"/>
                <a:gd name="T6" fmla="*/ 620 w 731"/>
                <a:gd name="T7" fmla="*/ 96 h 731"/>
                <a:gd name="T8" fmla="*/ 635 w 731"/>
                <a:gd name="T9" fmla="*/ 139 h 731"/>
                <a:gd name="T10" fmla="*/ 652 w 731"/>
                <a:gd name="T11" fmla="*/ 188 h 731"/>
                <a:gd name="T12" fmla="*/ 671 w 731"/>
                <a:gd name="T13" fmla="*/ 236 h 731"/>
                <a:gd name="T14" fmla="*/ 692 w 731"/>
                <a:gd name="T15" fmla="*/ 277 h 731"/>
                <a:gd name="T16" fmla="*/ 716 w 731"/>
                <a:gd name="T17" fmla="*/ 304 h 731"/>
                <a:gd name="T18" fmla="*/ 731 w 731"/>
                <a:gd name="T19" fmla="*/ 731 h 731"/>
                <a:gd name="T20" fmla="*/ 222 w 731"/>
                <a:gd name="T21" fmla="*/ 717 h 731"/>
                <a:gd name="T22" fmla="*/ 280 w 731"/>
                <a:gd name="T23" fmla="*/ 697 h 731"/>
                <a:gd name="T24" fmla="*/ 340 w 731"/>
                <a:gd name="T25" fmla="*/ 678 h 731"/>
                <a:gd name="T26" fmla="*/ 398 w 731"/>
                <a:gd name="T27" fmla="*/ 652 h 731"/>
                <a:gd name="T28" fmla="*/ 315 w 731"/>
                <a:gd name="T29" fmla="*/ 624 h 731"/>
                <a:gd name="T30" fmla="*/ 228 w 731"/>
                <a:gd name="T31" fmla="*/ 604 h 731"/>
                <a:gd name="T32" fmla="*/ 164 w 731"/>
                <a:gd name="T33" fmla="*/ 587 h 731"/>
                <a:gd name="T34" fmla="*/ 122 w 731"/>
                <a:gd name="T35" fmla="*/ 569 h 731"/>
                <a:gd name="T36" fmla="*/ 86 w 731"/>
                <a:gd name="T37" fmla="*/ 545 h 731"/>
                <a:gd name="T38" fmla="*/ 85 w 731"/>
                <a:gd name="T39" fmla="*/ 518 h 731"/>
                <a:gd name="T40" fmla="*/ 116 w 731"/>
                <a:gd name="T41" fmla="*/ 505 h 731"/>
                <a:gd name="T42" fmla="*/ 158 w 731"/>
                <a:gd name="T43" fmla="*/ 499 h 731"/>
                <a:gd name="T44" fmla="*/ 208 w 731"/>
                <a:gd name="T45" fmla="*/ 499 h 731"/>
                <a:gd name="T46" fmla="*/ 256 w 731"/>
                <a:gd name="T47" fmla="*/ 494 h 731"/>
                <a:gd name="T48" fmla="*/ 301 w 731"/>
                <a:gd name="T49" fmla="*/ 475 h 731"/>
                <a:gd name="T50" fmla="*/ 324 w 731"/>
                <a:gd name="T51" fmla="*/ 450 h 731"/>
                <a:gd name="T52" fmla="*/ 332 w 731"/>
                <a:gd name="T53" fmla="*/ 423 h 731"/>
                <a:gd name="T54" fmla="*/ 333 w 731"/>
                <a:gd name="T55" fmla="*/ 395 h 731"/>
                <a:gd name="T56" fmla="*/ 339 w 731"/>
                <a:gd name="T57" fmla="*/ 369 h 731"/>
                <a:gd name="T58" fmla="*/ 361 w 731"/>
                <a:gd name="T59" fmla="*/ 343 h 731"/>
                <a:gd name="T60" fmla="*/ 393 w 731"/>
                <a:gd name="T61" fmla="*/ 332 h 731"/>
                <a:gd name="T62" fmla="*/ 428 w 731"/>
                <a:gd name="T63" fmla="*/ 330 h 731"/>
                <a:gd name="T64" fmla="*/ 467 w 731"/>
                <a:gd name="T65" fmla="*/ 330 h 731"/>
                <a:gd name="T66" fmla="*/ 468 w 731"/>
                <a:gd name="T67" fmla="*/ 289 h 731"/>
                <a:gd name="T68" fmla="*/ 457 w 731"/>
                <a:gd name="T69" fmla="*/ 259 h 731"/>
                <a:gd name="T70" fmla="*/ 441 w 731"/>
                <a:gd name="T71" fmla="*/ 230 h 731"/>
                <a:gd name="T72" fmla="*/ 425 w 731"/>
                <a:gd name="T73" fmla="*/ 201 h 731"/>
                <a:gd name="T74" fmla="*/ 415 w 731"/>
                <a:gd name="T75" fmla="*/ 163 h 731"/>
                <a:gd name="T76" fmla="*/ 415 w 731"/>
                <a:gd name="T77" fmla="*/ 134 h 731"/>
                <a:gd name="T78" fmla="*/ 425 w 731"/>
                <a:gd name="T79" fmla="*/ 114 h 731"/>
                <a:gd name="T80" fmla="*/ 442 w 731"/>
                <a:gd name="T81" fmla="*/ 97 h 731"/>
                <a:gd name="T82" fmla="*/ 463 w 731"/>
                <a:gd name="T83" fmla="*/ 79 h 731"/>
                <a:gd name="T84" fmla="*/ 497 w 731"/>
                <a:gd name="T85" fmla="*/ 50 h 731"/>
                <a:gd name="T86" fmla="*/ 531 w 731"/>
                <a:gd name="T87" fmla="*/ 25 h 731"/>
                <a:gd name="T88" fmla="*/ 559 w 731"/>
                <a:gd name="T89" fmla="*/ 18 h 731"/>
                <a:gd name="T90" fmla="*/ 359 w 731"/>
                <a:gd name="T91" fmla="*/ 0 h 731"/>
                <a:gd name="T92" fmla="*/ 354 w 731"/>
                <a:gd name="T93" fmla="*/ 34 h 731"/>
                <a:gd name="T94" fmla="*/ 334 w 731"/>
                <a:gd name="T95" fmla="*/ 63 h 731"/>
                <a:gd name="T96" fmla="*/ 301 w 731"/>
                <a:gd name="T97" fmla="*/ 85 h 731"/>
                <a:gd name="T98" fmla="*/ 264 w 731"/>
                <a:gd name="T99" fmla="*/ 96 h 731"/>
                <a:gd name="T100" fmla="*/ 228 w 731"/>
                <a:gd name="T101" fmla="*/ 109 h 731"/>
                <a:gd name="T102" fmla="*/ 194 w 731"/>
                <a:gd name="T103" fmla="*/ 133 h 731"/>
                <a:gd name="T104" fmla="*/ 175 w 731"/>
                <a:gd name="T105" fmla="*/ 168 h 731"/>
                <a:gd name="T106" fmla="*/ 174 w 731"/>
                <a:gd name="T107" fmla="*/ 205 h 731"/>
                <a:gd name="T108" fmla="*/ 180 w 731"/>
                <a:gd name="T109" fmla="*/ 243 h 731"/>
                <a:gd name="T110" fmla="*/ 182 w 731"/>
                <a:gd name="T111" fmla="*/ 281 h 731"/>
                <a:gd name="T112" fmla="*/ 172 w 731"/>
                <a:gd name="T113" fmla="*/ 316 h 731"/>
                <a:gd name="T114" fmla="*/ 149 w 731"/>
                <a:gd name="T115" fmla="*/ 338 h 731"/>
                <a:gd name="T116" fmla="*/ 126 w 731"/>
                <a:gd name="T117" fmla="*/ 334 h 731"/>
                <a:gd name="T118" fmla="*/ 99 w 731"/>
                <a:gd name="T119" fmla="*/ 315 h 731"/>
                <a:gd name="T120" fmla="*/ 69 w 731"/>
                <a:gd name="T121" fmla="*/ 286 h 731"/>
                <a:gd name="T122" fmla="*/ 35 w 731"/>
                <a:gd name="T123" fmla="*/ 256 h 731"/>
                <a:gd name="T124" fmla="*/ 0 w 731"/>
                <a:gd name="T125" fmla="*/ 228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1" h="731">
                  <a:moveTo>
                    <a:pt x="559" y="18"/>
                  </a:moveTo>
                  <a:lnTo>
                    <a:pt x="570" y="20"/>
                  </a:lnTo>
                  <a:lnTo>
                    <a:pt x="580" y="26"/>
                  </a:lnTo>
                  <a:lnTo>
                    <a:pt x="589" y="35"/>
                  </a:lnTo>
                  <a:lnTo>
                    <a:pt x="597" y="46"/>
                  </a:lnTo>
                  <a:lnTo>
                    <a:pt x="605" y="60"/>
                  </a:lnTo>
                  <a:lnTo>
                    <a:pt x="613" y="77"/>
                  </a:lnTo>
                  <a:lnTo>
                    <a:pt x="620" y="96"/>
                  </a:lnTo>
                  <a:lnTo>
                    <a:pt x="626" y="117"/>
                  </a:lnTo>
                  <a:lnTo>
                    <a:pt x="635" y="139"/>
                  </a:lnTo>
                  <a:lnTo>
                    <a:pt x="643" y="163"/>
                  </a:lnTo>
                  <a:lnTo>
                    <a:pt x="652" y="188"/>
                  </a:lnTo>
                  <a:lnTo>
                    <a:pt x="661" y="212"/>
                  </a:lnTo>
                  <a:lnTo>
                    <a:pt x="671" y="236"/>
                  </a:lnTo>
                  <a:lnTo>
                    <a:pt x="680" y="258"/>
                  </a:lnTo>
                  <a:lnTo>
                    <a:pt x="692" y="277"/>
                  </a:lnTo>
                  <a:lnTo>
                    <a:pt x="704" y="293"/>
                  </a:lnTo>
                  <a:lnTo>
                    <a:pt x="716" y="304"/>
                  </a:lnTo>
                  <a:lnTo>
                    <a:pt x="731" y="311"/>
                  </a:lnTo>
                  <a:lnTo>
                    <a:pt x="731" y="731"/>
                  </a:lnTo>
                  <a:lnTo>
                    <a:pt x="195" y="731"/>
                  </a:lnTo>
                  <a:lnTo>
                    <a:pt x="222" y="717"/>
                  </a:lnTo>
                  <a:lnTo>
                    <a:pt x="250" y="706"/>
                  </a:lnTo>
                  <a:lnTo>
                    <a:pt x="280" y="697"/>
                  </a:lnTo>
                  <a:lnTo>
                    <a:pt x="310" y="688"/>
                  </a:lnTo>
                  <a:lnTo>
                    <a:pt x="340" y="678"/>
                  </a:lnTo>
                  <a:lnTo>
                    <a:pt x="370" y="667"/>
                  </a:lnTo>
                  <a:lnTo>
                    <a:pt x="398" y="652"/>
                  </a:lnTo>
                  <a:lnTo>
                    <a:pt x="357" y="636"/>
                  </a:lnTo>
                  <a:lnTo>
                    <a:pt x="315" y="624"/>
                  </a:lnTo>
                  <a:lnTo>
                    <a:pt x="272" y="614"/>
                  </a:lnTo>
                  <a:lnTo>
                    <a:pt x="228" y="604"/>
                  </a:lnTo>
                  <a:lnTo>
                    <a:pt x="185" y="594"/>
                  </a:lnTo>
                  <a:lnTo>
                    <a:pt x="164" y="587"/>
                  </a:lnTo>
                  <a:lnTo>
                    <a:pt x="143" y="579"/>
                  </a:lnTo>
                  <a:lnTo>
                    <a:pt x="122" y="569"/>
                  </a:lnTo>
                  <a:lnTo>
                    <a:pt x="102" y="558"/>
                  </a:lnTo>
                  <a:lnTo>
                    <a:pt x="86" y="545"/>
                  </a:lnTo>
                  <a:lnTo>
                    <a:pt x="71" y="529"/>
                  </a:lnTo>
                  <a:lnTo>
                    <a:pt x="85" y="518"/>
                  </a:lnTo>
                  <a:lnTo>
                    <a:pt x="99" y="510"/>
                  </a:lnTo>
                  <a:lnTo>
                    <a:pt x="116" y="505"/>
                  </a:lnTo>
                  <a:lnTo>
                    <a:pt x="134" y="502"/>
                  </a:lnTo>
                  <a:lnTo>
                    <a:pt x="158" y="499"/>
                  </a:lnTo>
                  <a:lnTo>
                    <a:pt x="184" y="499"/>
                  </a:lnTo>
                  <a:lnTo>
                    <a:pt x="208" y="499"/>
                  </a:lnTo>
                  <a:lnTo>
                    <a:pt x="231" y="498"/>
                  </a:lnTo>
                  <a:lnTo>
                    <a:pt x="256" y="494"/>
                  </a:lnTo>
                  <a:lnTo>
                    <a:pt x="279" y="487"/>
                  </a:lnTo>
                  <a:lnTo>
                    <a:pt x="301" y="475"/>
                  </a:lnTo>
                  <a:lnTo>
                    <a:pt x="316" y="463"/>
                  </a:lnTo>
                  <a:lnTo>
                    <a:pt x="324" y="450"/>
                  </a:lnTo>
                  <a:lnTo>
                    <a:pt x="330" y="436"/>
                  </a:lnTo>
                  <a:lnTo>
                    <a:pt x="332" y="423"/>
                  </a:lnTo>
                  <a:lnTo>
                    <a:pt x="333" y="409"/>
                  </a:lnTo>
                  <a:lnTo>
                    <a:pt x="333" y="395"/>
                  </a:lnTo>
                  <a:lnTo>
                    <a:pt x="335" y="382"/>
                  </a:lnTo>
                  <a:lnTo>
                    <a:pt x="339" y="369"/>
                  </a:lnTo>
                  <a:lnTo>
                    <a:pt x="348" y="356"/>
                  </a:lnTo>
                  <a:lnTo>
                    <a:pt x="361" y="343"/>
                  </a:lnTo>
                  <a:lnTo>
                    <a:pt x="376" y="336"/>
                  </a:lnTo>
                  <a:lnTo>
                    <a:pt x="393" y="332"/>
                  </a:lnTo>
                  <a:lnTo>
                    <a:pt x="410" y="331"/>
                  </a:lnTo>
                  <a:lnTo>
                    <a:pt x="428" y="330"/>
                  </a:lnTo>
                  <a:lnTo>
                    <a:pt x="447" y="330"/>
                  </a:lnTo>
                  <a:lnTo>
                    <a:pt x="467" y="330"/>
                  </a:lnTo>
                  <a:lnTo>
                    <a:pt x="470" y="308"/>
                  </a:lnTo>
                  <a:lnTo>
                    <a:pt x="468" y="289"/>
                  </a:lnTo>
                  <a:lnTo>
                    <a:pt x="464" y="274"/>
                  </a:lnTo>
                  <a:lnTo>
                    <a:pt x="457" y="259"/>
                  </a:lnTo>
                  <a:lnTo>
                    <a:pt x="450" y="244"/>
                  </a:lnTo>
                  <a:lnTo>
                    <a:pt x="441" y="230"/>
                  </a:lnTo>
                  <a:lnTo>
                    <a:pt x="432" y="217"/>
                  </a:lnTo>
                  <a:lnTo>
                    <a:pt x="425" y="201"/>
                  </a:lnTo>
                  <a:lnTo>
                    <a:pt x="419" y="183"/>
                  </a:lnTo>
                  <a:lnTo>
                    <a:pt x="415" y="163"/>
                  </a:lnTo>
                  <a:lnTo>
                    <a:pt x="414" y="147"/>
                  </a:lnTo>
                  <a:lnTo>
                    <a:pt x="415" y="134"/>
                  </a:lnTo>
                  <a:lnTo>
                    <a:pt x="419" y="123"/>
                  </a:lnTo>
                  <a:lnTo>
                    <a:pt x="425" y="114"/>
                  </a:lnTo>
                  <a:lnTo>
                    <a:pt x="432" y="106"/>
                  </a:lnTo>
                  <a:lnTo>
                    <a:pt x="442" y="97"/>
                  </a:lnTo>
                  <a:lnTo>
                    <a:pt x="451" y="89"/>
                  </a:lnTo>
                  <a:lnTo>
                    <a:pt x="463" y="79"/>
                  </a:lnTo>
                  <a:lnTo>
                    <a:pt x="475" y="69"/>
                  </a:lnTo>
                  <a:lnTo>
                    <a:pt x="497" y="50"/>
                  </a:lnTo>
                  <a:lnTo>
                    <a:pt x="514" y="35"/>
                  </a:lnTo>
                  <a:lnTo>
                    <a:pt x="531" y="25"/>
                  </a:lnTo>
                  <a:lnTo>
                    <a:pt x="546" y="20"/>
                  </a:lnTo>
                  <a:lnTo>
                    <a:pt x="559" y="18"/>
                  </a:lnTo>
                  <a:close/>
                  <a:moveTo>
                    <a:pt x="0" y="0"/>
                  </a:moveTo>
                  <a:lnTo>
                    <a:pt x="359" y="0"/>
                  </a:lnTo>
                  <a:lnTo>
                    <a:pt x="357" y="18"/>
                  </a:lnTo>
                  <a:lnTo>
                    <a:pt x="354" y="34"/>
                  </a:lnTo>
                  <a:lnTo>
                    <a:pt x="348" y="46"/>
                  </a:lnTo>
                  <a:lnTo>
                    <a:pt x="334" y="63"/>
                  </a:lnTo>
                  <a:lnTo>
                    <a:pt x="318" y="76"/>
                  </a:lnTo>
                  <a:lnTo>
                    <a:pt x="301" y="85"/>
                  </a:lnTo>
                  <a:lnTo>
                    <a:pt x="283" y="91"/>
                  </a:lnTo>
                  <a:lnTo>
                    <a:pt x="264" y="96"/>
                  </a:lnTo>
                  <a:lnTo>
                    <a:pt x="246" y="102"/>
                  </a:lnTo>
                  <a:lnTo>
                    <a:pt x="228" y="109"/>
                  </a:lnTo>
                  <a:lnTo>
                    <a:pt x="211" y="119"/>
                  </a:lnTo>
                  <a:lnTo>
                    <a:pt x="194" y="133"/>
                  </a:lnTo>
                  <a:lnTo>
                    <a:pt x="183" y="150"/>
                  </a:lnTo>
                  <a:lnTo>
                    <a:pt x="175" y="168"/>
                  </a:lnTo>
                  <a:lnTo>
                    <a:pt x="173" y="186"/>
                  </a:lnTo>
                  <a:lnTo>
                    <a:pt x="174" y="205"/>
                  </a:lnTo>
                  <a:lnTo>
                    <a:pt x="176" y="224"/>
                  </a:lnTo>
                  <a:lnTo>
                    <a:pt x="180" y="243"/>
                  </a:lnTo>
                  <a:lnTo>
                    <a:pt x="182" y="262"/>
                  </a:lnTo>
                  <a:lnTo>
                    <a:pt x="182" y="281"/>
                  </a:lnTo>
                  <a:lnTo>
                    <a:pt x="180" y="299"/>
                  </a:lnTo>
                  <a:lnTo>
                    <a:pt x="172" y="316"/>
                  </a:lnTo>
                  <a:lnTo>
                    <a:pt x="158" y="333"/>
                  </a:lnTo>
                  <a:lnTo>
                    <a:pt x="149" y="338"/>
                  </a:lnTo>
                  <a:lnTo>
                    <a:pt x="138" y="339"/>
                  </a:lnTo>
                  <a:lnTo>
                    <a:pt x="126" y="334"/>
                  </a:lnTo>
                  <a:lnTo>
                    <a:pt x="113" y="326"/>
                  </a:lnTo>
                  <a:lnTo>
                    <a:pt x="99" y="315"/>
                  </a:lnTo>
                  <a:lnTo>
                    <a:pt x="85" y="301"/>
                  </a:lnTo>
                  <a:lnTo>
                    <a:pt x="69" y="286"/>
                  </a:lnTo>
                  <a:lnTo>
                    <a:pt x="52" y="270"/>
                  </a:lnTo>
                  <a:lnTo>
                    <a:pt x="35" y="256"/>
                  </a:lnTo>
                  <a:lnTo>
                    <a:pt x="18" y="241"/>
                  </a:lnTo>
                  <a:lnTo>
                    <a:pt x="0" y="228"/>
                  </a:lnTo>
                  <a:lnTo>
                    <a:pt x="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20">
              <a:extLst>
                <a:ext uri="{FF2B5EF4-FFF2-40B4-BE49-F238E27FC236}">
                  <a16:creationId xmlns:a16="http://schemas.microsoft.com/office/drawing/2014/main" id="{A4B45572-A3C9-4B5F-AA91-0051AC23FB1C}"/>
                </a:ext>
              </a:extLst>
            </p:cNvPr>
            <p:cNvSpPr>
              <a:spLocks noEditPoints="1"/>
            </p:cNvSpPr>
            <p:nvPr/>
          </p:nvSpPr>
          <p:spPr bwMode="auto">
            <a:xfrm>
              <a:off x="8450241" y="3034767"/>
              <a:ext cx="166688" cy="166688"/>
            </a:xfrm>
            <a:custGeom>
              <a:avLst/>
              <a:gdLst>
                <a:gd name="T0" fmla="*/ 557 w 731"/>
                <a:gd name="T1" fmla="*/ 107 h 731"/>
                <a:gd name="T2" fmla="*/ 574 w 731"/>
                <a:gd name="T3" fmla="*/ 151 h 731"/>
                <a:gd name="T4" fmla="*/ 595 w 731"/>
                <a:gd name="T5" fmla="*/ 211 h 731"/>
                <a:gd name="T6" fmla="*/ 615 w 731"/>
                <a:gd name="T7" fmla="*/ 264 h 731"/>
                <a:gd name="T8" fmla="*/ 640 w 731"/>
                <a:gd name="T9" fmla="*/ 311 h 731"/>
                <a:gd name="T10" fmla="*/ 670 w 731"/>
                <a:gd name="T11" fmla="*/ 347 h 731"/>
                <a:gd name="T12" fmla="*/ 708 w 731"/>
                <a:gd name="T13" fmla="*/ 369 h 731"/>
                <a:gd name="T14" fmla="*/ 731 w 731"/>
                <a:gd name="T15" fmla="*/ 731 h 731"/>
                <a:gd name="T16" fmla="*/ 404 w 731"/>
                <a:gd name="T17" fmla="*/ 719 h 731"/>
                <a:gd name="T18" fmla="*/ 444 w 731"/>
                <a:gd name="T19" fmla="*/ 694 h 731"/>
                <a:gd name="T20" fmla="*/ 460 w 731"/>
                <a:gd name="T21" fmla="*/ 664 h 731"/>
                <a:gd name="T22" fmla="*/ 457 w 731"/>
                <a:gd name="T23" fmla="*/ 631 h 731"/>
                <a:gd name="T24" fmla="*/ 437 w 731"/>
                <a:gd name="T25" fmla="*/ 603 h 731"/>
                <a:gd name="T26" fmla="*/ 375 w 731"/>
                <a:gd name="T27" fmla="*/ 577 h 731"/>
                <a:gd name="T28" fmla="*/ 279 w 731"/>
                <a:gd name="T29" fmla="*/ 552 h 731"/>
                <a:gd name="T30" fmla="*/ 336 w 731"/>
                <a:gd name="T31" fmla="*/ 526 h 731"/>
                <a:gd name="T32" fmla="*/ 372 w 731"/>
                <a:gd name="T33" fmla="*/ 491 h 731"/>
                <a:gd name="T34" fmla="*/ 389 w 731"/>
                <a:gd name="T35" fmla="*/ 455 h 731"/>
                <a:gd name="T36" fmla="*/ 394 w 731"/>
                <a:gd name="T37" fmla="*/ 424 h 731"/>
                <a:gd name="T38" fmla="*/ 395 w 731"/>
                <a:gd name="T39" fmla="*/ 406 h 731"/>
                <a:gd name="T40" fmla="*/ 395 w 731"/>
                <a:gd name="T41" fmla="*/ 398 h 731"/>
                <a:gd name="T42" fmla="*/ 397 w 731"/>
                <a:gd name="T43" fmla="*/ 394 h 731"/>
                <a:gd name="T44" fmla="*/ 404 w 731"/>
                <a:gd name="T45" fmla="*/ 393 h 731"/>
                <a:gd name="T46" fmla="*/ 425 w 731"/>
                <a:gd name="T47" fmla="*/ 392 h 731"/>
                <a:gd name="T48" fmla="*/ 457 w 731"/>
                <a:gd name="T49" fmla="*/ 392 h 731"/>
                <a:gd name="T50" fmla="*/ 487 w 731"/>
                <a:gd name="T51" fmla="*/ 388 h 731"/>
                <a:gd name="T52" fmla="*/ 513 w 731"/>
                <a:gd name="T53" fmla="*/ 371 h 731"/>
                <a:gd name="T54" fmla="*/ 528 w 731"/>
                <a:gd name="T55" fmla="*/ 341 h 731"/>
                <a:gd name="T56" fmla="*/ 531 w 731"/>
                <a:gd name="T57" fmla="*/ 291 h 731"/>
                <a:gd name="T58" fmla="*/ 522 w 731"/>
                <a:gd name="T59" fmla="*/ 249 h 731"/>
                <a:gd name="T60" fmla="*/ 506 w 731"/>
                <a:gd name="T61" fmla="*/ 217 h 731"/>
                <a:gd name="T62" fmla="*/ 486 w 731"/>
                <a:gd name="T63" fmla="*/ 185 h 731"/>
                <a:gd name="T64" fmla="*/ 477 w 731"/>
                <a:gd name="T65" fmla="*/ 157 h 731"/>
                <a:gd name="T66" fmla="*/ 476 w 731"/>
                <a:gd name="T67" fmla="*/ 148 h 731"/>
                <a:gd name="T68" fmla="*/ 476 w 731"/>
                <a:gd name="T69" fmla="*/ 147 h 731"/>
                <a:gd name="T70" fmla="*/ 477 w 731"/>
                <a:gd name="T71" fmla="*/ 147 h 731"/>
                <a:gd name="T72" fmla="*/ 483 w 731"/>
                <a:gd name="T73" fmla="*/ 144 h 731"/>
                <a:gd name="T74" fmla="*/ 488 w 731"/>
                <a:gd name="T75" fmla="*/ 139 h 731"/>
                <a:gd name="T76" fmla="*/ 519 w 731"/>
                <a:gd name="T77" fmla="*/ 113 h 731"/>
                <a:gd name="T78" fmla="*/ 541 w 731"/>
                <a:gd name="T79" fmla="*/ 93 h 731"/>
                <a:gd name="T80" fmla="*/ 0 w 731"/>
                <a:gd name="T81" fmla="*/ 0 h 731"/>
                <a:gd name="T82" fmla="*/ 297 w 731"/>
                <a:gd name="T83" fmla="*/ 4 h 731"/>
                <a:gd name="T84" fmla="*/ 296 w 731"/>
                <a:gd name="T85" fmla="*/ 12 h 731"/>
                <a:gd name="T86" fmla="*/ 291 w 731"/>
                <a:gd name="T87" fmla="*/ 20 h 731"/>
                <a:gd name="T88" fmla="*/ 277 w 731"/>
                <a:gd name="T89" fmla="*/ 29 h 731"/>
                <a:gd name="T90" fmla="*/ 250 w 731"/>
                <a:gd name="T91" fmla="*/ 36 h 731"/>
                <a:gd name="T92" fmla="*/ 212 w 731"/>
                <a:gd name="T93" fmla="*/ 49 h 731"/>
                <a:gd name="T94" fmla="*/ 170 w 731"/>
                <a:gd name="T95" fmla="*/ 72 h 731"/>
                <a:gd name="T96" fmla="*/ 132 w 731"/>
                <a:gd name="T97" fmla="*/ 113 h 731"/>
                <a:gd name="T98" fmla="*/ 114 w 731"/>
                <a:gd name="T99" fmla="*/ 160 h 731"/>
                <a:gd name="T100" fmla="*/ 112 w 731"/>
                <a:gd name="T101" fmla="*/ 204 h 731"/>
                <a:gd name="T102" fmla="*/ 116 w 731"/>
                <a:gd name="T103" fmla="*/ 243 h 731"/>
                <a:gd name="T104" fmla="*/ 114 w 731"/>
                <a:gd name="T105" fmla="*/ 244 h 731"/>
                <a:gd name="T106" fmla="*/ 98 w 731"/>
                <a:gd name="T107" fmla="*/ 229 h 731"/>
                <a:gd name="T108" fmla="*/ 52 w 731"/>
                <a:gd name="T109" fmla="*/ 189 h 731"/>
                <a:gd name="T110" fmla="*/ 0 w 731"/>
                <a:gd name="T111" fmla="*/ 16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1" h="731">
                  <a:moveTo>
                    <a:pt x="549" y="87"/>
                  </a:moveTo>
                  <a:lnTo>
                    <a:pt x="557" y="107"/>
                  </a:lnTo>
                  <a:lnTo>
                    <a:pt x="565" y="129"/>
                  </a:lnTo>
                  <a:lnTo>
                    <a:pt x="574" y="151"/>
                  </a:lnTo>
                  <a:lnTo>
                    <a:pt x="584" y="184"/>
                  </a:lnTo>
                  <a:lnTo>
                    <a:pt x="595" y="211"/>
                  </a:lnTo>
                  <a:lnTo>
                    <a:pt x="604" y="238"/>
                  </a:lnTo>
                  <a:lnTo>
                    <a:pt x="615" y="264"/>
                  </a:lnTo>
                  <a:lnTo>
                    <a:pt x="626" y="288"/>
                  </a:lnTo>
                  <a:lnTo>
                    <a:pt x="640" y="311"/>
                  </a:lnTo>
                  <a:lnTo>
                    <a:pt x="654" y="330"/>
                  </a:lnTo>
                  <a:lnTo>
                    <a:pt x="670" y="347"/>
                  </a:lnTo>
                  <a:lnTo>
                    <a:pt x="688" y="359"/>
                  </a:lnTo>
                  <a:lnTo>
                    <a:pt x="708" y="369"/>
                  </a:lnTo>
                  <a:lnTo>
                    <a:pt x="731" y="373"/>
                  </a:lnTo>
                  <a:lnTo>
                    <a:pt x="731" y="731"/>
                  </a:lnTo>
                  <a:lnTo>
                    <a:pt x="375" y="731"/>
                  </a:lnTo>
                  <a:lnTo>
                    <a:pt x="404" y="719"/>
                  </a:lnTo>
                  <a:lnTo>
                    <a:pt x="431" y="705"/>
                  </a:lnTo>
                  <a:lnTo>
                    <a:pt x="444" y="694"/>
                  </a:lnTo>
                  <a:lnTo>
                    <a:pt x="453" y="680"/>
                  </a:lnTo>
                  <a:lnTo>
                    <a:pt x="460" y="664"/>
                  </a:lnTo>
                  <a:lnTo>
                    <a:pt x="461" y="648"/>
                  </a:lnTo>
                  <a:lnTo>
                    <a:pt x="457" y="631"/>
                  </a:lnTo>
                  <a:lnTo>
                    <a:pt x="449" y="616"/>
                  </a:lnTo>
                  <a:lnTo>
                    <a:pt x="437" y="603"/>
                  </a:lnTo>
                  <a:lnTo>
                    <a:pt x="424" y="595"/>
                  </a:lnTo>
                  <a:lnTo>
                    <a:pt x="375" y="577"/>
                  </a:lnTo>
                  <a:lnTo>
                    <a:pt x="326" y="563"/>
                  </a:lnTo>
                  <a:lnTo>
                    <a:pt x="279" y="552"/>
                  </a:lnTo>
                  <a:lnTo>
                    <a:pt x="307" y="542"/>
                  </a:lnTo>
                  <a:lnTo>
                    <a:pt x="336" y="526"/>
                  </a:lnTo>
                  <a:lnTo>
                    <a:pt x="357" y="509"/>
                  </a:lnTo>
                  <a:lnTo>
                    <a:pt x="372" y="491"/>
                  </a:lnTo>
                  <a:lnTo>
                    <a:pt x="382" y="473"/>
                  </a:lnTo>
                  <a:lnTo>
                    <a:pt x="389" y="455"/>
                  </a:lnTo>
                  <a:lnTo>
                    <a:pt x="392" y="438"/>
                  </a:lnTo>
                  <a:lnTo>
                    <a:pt x="394" y="424"/>
                  </a:lnTo>
                  <a:lnTo>
                    <a:pt x="394" y="410"/>
                  </a:lnTo>
                  <a:lnTo>
                    <a:pt x="395" y="406"/>
                  </a:lnTo>
                  <a:lnTo>
                    <a:pt x="395" y="401"/>
                  </a:lnTo>
                  <a:lnTo>
                    <a:pt x="395" y="398"/>
                  </a:lnTo>
                  <a:lnTo>
                    <a:pt x="396" y="395"/>
                  </a:lnTo>
                  <a:lnTo>
                    <a:pt x="397" y="394"/>
                  </a:lnTo>
                  <a:lnTo>
                    <a:pt x="399" y="394"/>
                  </a:lnTo>
                  <a:lnTo>
                    <a:pt x="404" y="393"/>
                  </a:lnTo>
                  <a:lnTo>
                    <a:pt x="412" y="392"/>
                  </a:lnTo>
                  <a:lnTo>
                    <a:pt x="425" y="392"/>
                  </a:lnTo>
                  <a:lnTo>
                    <a:pt x="443" y="392"/>
                  </a:lnTo>
                  <a:lnTo>
                    <a:pt x="457" y="392"/>
                  </a:lnTo>
                  <a:lnTo>
                    <a:pt x="471" y="391"/>
                  </a:lnTo>
                  <a:lnTo>
                    <a:pt x="487" y="388"/>
                  </a:lnTo>
                  <a:lnTo>
                    <a:pt x="502" y="381"/>
                  </a:lnTo>
                  <a:lnTo>
                    <a:pt x="513" y="371"/>
                  </a:lnTo>
                  <a:lnTo>
                    <a:pt x="523" y="357"/>
                  </a:lnTo>
                  <a:lnTo>
                    <a:pt x="528" y="341"/>
                  </a:lnTo>
                  <a:lnTo>
                    <a:pt x="531" y="315"/>
                  </a:lnTo>
                  <a:lnTo>
                    <a:pt x="531" y="291"/>
                  </a:lnTo>
                  <a:lnTo>
                    <a:pt x="527" y="268"/>
                  </a:lnTo>
                  <a:lnTo>
                    <a:pt x="522" y="249"/>
                  </a:lnTo>
                  <a:lnTo>
                    <a:pt x="513" y="232"/>
                  </a:lnTo>
                  <a:lnTo>
                    <a:pt x="506" y="217"/>
                  </a:lnTo>
                  <a:lnTo>
                    <a:pt x="498" y="204"/>
                  </a:lnTo>
                  <a:lnTo>
                    <a:pt x="486" y="185"/>
                  </a:lnTo>
                  <a:lnTo>
                    <a:pt x="480" y="168"/>
                  </a:lnTo>
                  <a:lnTo>
                    <a:pt x="477" y="157"/>
                  </a:lnTo>
                  <a:lnTo>
                    <a:pt x="476" y="151"/>
                  </a:lnTo>
                  <a:lnTo>
                    <a:pt x="476" y="148"/>
                  </a:lnTo>
                  <a:lnTo>
                    <a:pt x="476" y="146"/>
                  </a:lnTo>
                  <a:lnTo>
                    <a:pt x="476" y="147"/>
                  </a:lnTo>
                  <a:lnTo>
                    <a:pt x="476" y="147"/>
                  </a:lnTo>
                  <a:lnTo>
                    <a:pt x="477" y="147"/>
                  </a:lnTo>
                  <a:lnTo>
                    <a:pt x="480" y="145"/>
                  </a:lnTo>
                  <a:lnTo>
                    <a:pt x="483" y="144"/>
                  </a:lnTo>
                  <a:lnTo>
                    <a:pt x="485" y="142"/>
                  </a:lnTo>
                  <a:lnTo>
                    <a:pt x="488" y="139"/>
                  </a:lnTo>
                  <a:lnTo>
                    <a:pt x="503" y="128"/>
                  </a:lnTo>
                  <a:lnTo>
                    <a:pt x="519" y="113"/>
                  </a:lnTo>
                  <a:lnTo>
                    <a:pt x="530" y="101"/>
                  </a:lnTo>
                  <a:lnTo>
                    <a:pt x="541" y="93"/>
                  </a:lnTo>
                  <a:lnTo>
                    <a:pt x="549" y="87"/>
                  </a:lnTo>
                  <a:close/>
                  <a:moveTo>
                    <a:pt x="0" y="0"/>
                  </a:moveTo>
                  <a:lnTo>
                    <a:pt x="297" y="0"/>
                  </a:lnTo>
                  <a:lnTo>
                    <a:pt x="297" y="4"/>
                  </a:lnTo>
                  <a:lnTo>
                    <a:pt x="297" y="8"/>
                  </a:lnTo>
                  <a:lnTo>
                    <a:pt x="296" y="12"/>
                  </a:lnTo>
                  <a:lnTo>
                    <a:pt x="295" y="15"/>
                  </a:lnTo>
                  <a:lnTo>
                    <a:pt x="291" y="20"/>
                  </a:lnTo>
                  <a:lnTo>
                    <a:pt x="284" y="24"/>
                  </a:lnTo>
                  <a:lnTo>
                    <a:pt x="277" y="29"/>
                  </a:lnTo>
                  <a:lnTo>
                    <a:pt x="265" y="32"/>
                  </a:lnTo>
                  <a:lnTo>
                    <a:pt x="250" y="36"/>
                  </a:lnTo>
                  <a:lnTo>
                    <a:pt x="232" y="41"/>
                  </a:lnTo>
                  <a:lnTo>
                    <a:pt x="212" y="49"/>
                  </a:lnTo>
                  <a:lnTo>
                    <a:pt x="191" y="58"/>
                  </a:lnTo>
                  <a:lnTo>
                    <a:pt x="170" y="72"/>
                  </a:lnTo>
                  <a:lnTo>
                    <a:pt x="150" y="90"/>
                  </a:lnTo>
                  <a:lnTo>
                    <a:pt x="132" y="113"/>
                  </a:lnTo>
                  <a:lnTo>
                    <a:pt x="120" y="136"/>
                  </a:lnTo>
                  <a:lnTo>
                    <a:pt x="114" y="160"/>
                  </a:lnTo>
                  <a:lnTo>
                    <a:pt x="111" y="183"/>
                  </a:lnTo>
                  <a:lnTo>
                    <a:pt x="112" y="204"/>
                  </a:lnTo>
                  <a:lnTo>
                    <a:pt x="114" y="224"/>
                  </a:lnTo>
                  <a:lnTo>
                    <a:pt x="116" y="243"/>
                  </a:lnTo>
                  <a:lnTo>
                    <a:pt x="117" y="247"/>
                  </a:lnTo>
                  <a:lnTo>
                    <a:pt x="114" y="244"/>
                  </a:lnTo>
                  <a:lnTo>
                    <a:pt x="112" y="242"/>
                  </a:lnTo>
                  <a:lnTo>
                    <a:pt x="98" y="229"/>
                  </a:lnTo>
                  <a:lnTo>
                    <a:pt x="76" y="208"/>
                  </a:lnTo>
                  <a:lnTo>
                    <a:pt x="52" y="189"/>
                  </a:lnTo>
                  <a:lnTo>
                    <a:pt x="26" y="173"/>
                  </a:lnTo>
                  <a:lnTo>
                    <a:pt x="0" y="160"/>
                  </a:lnTo>
                  <a:lnTo>
                    <a:pt x="0"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Rectangle 2">
            <a:extLst>
              <a:ext uri="{FF2B5EF4-FFF2-40B4-BE49-F238E27FC236}">
                <a16:creationId xmlns:a16="http://schemas.microsoft.com/office/drawing/2014/main" id="{4DB51CB9-9208-474A-9144-6AC1DCD65C2A}"/>
              </a:ext>
            </a:extLst>
          </p:cNvPr>
          <p:cNvSpPr/>
          <p:nvPr/>
        </p:nvSpPr>
        <p:spPr bwMode="auto">
          <a:xfrm>
            <a:off x="8883643" y="4296743"/>
            <a:ext cx="2922518" cy="306771"/>
          </a:xfrm>
          <a:prstGeom prst="rect">
            <a:avLst/>
          </a:prstGeom>
          <a:noFill/>
          <a:ln>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3" name="TextBox 72">
            <a:extLst>
              <a:ext uri="{FF2B5EF4-FFF2-40B4-BE49-F238E27FC236}">
                <a16:creationId xmlns:a16="http://schemas.microsoft.com/office/drawing/2014/main" id="{17E0B25F-0238-4051-A519-102A39B353DB}"/>
              </a:ext>
            </a:extLst>
          </p:cNvPr>
          <p:cNvSpPr txBox="1"/>
          <p:nvPr/>
        </p:nvSpPr>
        <p:spPr>
          <a:xfrm>
            <a:off x="7226076" y="1195058"/>
            <a:ext cx="1777638" cy="496267"/>
          </a:xfrm>
          <a:prstGeom prst="rect">
            <a:avLst/>
          </a:prstGeom>
          <a:noFill/>
          <a:effectLst/>
        </p:spPr>
        <p:txBody>
          <a:bodyPr wrap="none" lIns="0" tIns="0" rIns="0" bIns="0" rtlCol="0">
            <a:noAutofit/>
          </a:bodyPr>
          <a:lstStyle/>
          <a:p>
            <a:pPr algn="l" eaLnBrk="0" hangingPunct="0">
              <a:lnSpc>
                <a:spcPts val="1800"/>
              </a:lnSpc>
            </a:pPr>
            <a:r>
              <a:rPr lang="en-US" sz="1400" u="sng" dirty="0"/>
              <a:t>311</a:t>
            </a:r>
            <a:r>
              <a:rPr lang="en-US" sz="1400" u="sng" dirty="0">
                <a:ea typeface="+mn-ea"/>
                <a:cs typeface="+mn-cs"/>
              </a:rPr>
              <a:t> Apps</a:t>
            </a:r>
          </a:p>
          <a:p>
            <a:pPr algn="l" eaLnBrk="0" hangingPunct="0"/>
            <a:r>
              <a:rPr lang="en-US" sz="1200" dirty="0"/>
              <a:t>Mobile, CRM and Portal</a:t>
            </a:r>
          </a:p>
        </p:txBody>
      </p:sp>
      <p:sp>
        <p:nvSpPr>
          <p:cNvPr id="4" name="Title 3">
            <a:extLst>
              <a:ext uri="{FF2B5EF4-FFF2-40B4-BE49-F238E27FC236}">
                <a16:creationId xmlns:a16="http://schemas.microsoft.com/office/drawing/2014/main" id="{07A7A68F-AE4B-0DED-C78C-4FB3DF147EB2}"/>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5" name="Title 1">
            <a:extLst>
              <a:ext uri="{FF2B5EF4-FFF2-40B4-BE49-F238E27FC236}">
                <a16:creationId xmlns:a16="http://schemas.microsoft.com/office/drawing/2014/main" id="{3027F784-ACFA-67C9-6BDD-3065F266866D}"/>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46F40C1C-7BBE-D702-10DD-A1E923083420}"/>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OTI</a:t>
            </a:r>
            <a:r>
              <a:rPr kumimoji="0" lang="en-US" sz="30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rPr>
              <a:t> </a:t>
            </a:r>
            <a:r>
              <a:rPr kumimoji="0" lang="en-US" sz="3000" b="0" i="0" u="none" strike="noStrike" kern="0" cap="none" spc="0" normalizeH="0" baseline="0" noProof="0" dirty="0" err="1">
                <a:ln>
                  <a:noFill/>
                </a:ln>
                <a:solidFill>
                  <a:prstClr val="white"/>
                </a:solidFill>
                <a:effectLst/>
                <a:uLnTx/>
                <a:uFillTx/>
                <a:latin typeface="Avenir Next LT Pro" panose="020B0503020202020204" pitchFamily="34" charset="77"/>
                <a:ea typeface="ＭＳ Ｐゴシック"/>
                <a:cs typeface="Arial"/>
              </a:rPr>
              <a:t>WebGIS</a:t>
            </a:r>
            <a:r>
              <a:rPr kumimoji="0" lang="en-US" sz="30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rPr>
              <a:t> Architecture</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61EC61E9-57FC-F53E-53AE-ACF1D1452D97}"/>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8216D88D-9ABB-C817-E067-53BADD5E88F6}"/>
              </a:ext>
            </a:extLst>
          </p:cNvPr>
          <p:cNvPicPr>
            <a:picLocks noChangeAspect="1"/>
          </p:cNvPicPr>
          <p:nvPr/>
        </p:nvPicPr>
        <p:blipFill rotWithShape="1">
          <a:blip r:embed="rId13"/>
          <a:srcRect l="109" r="55212" b="3957"/>
          <a:stretch/>
        </p:blipFill>
        <p:spPr>
          <a:xfrm>
            <a:off x="6653742" y="-10718"/>
            <a:ext cx="5438775" cy="944716"/>
          </a:xfrm>
          <a:prstGeom prst="rect">
            <a:avLst/>
          </a:prstGeom>
        </p:spPr>
      </p:pic>
      <p:sp>
        <p:nvSpPr>
          <p:cNvPr id="15" name="TextBox 14">
            <a:extLst>
              <a:ext uri="{FF2B5EF4-FFF2-40B4-BE49-F238E27FC236}">
                <a16:creationId xmlns:a16="http://schemas.microsoft.com/office/drawing/2014/main" id="{72C432D9-442F-416E-BAF0-9C94E14AD71B}"/>
              </a:ext>
            </a:extLst>
          </p:cNvPr>
          <p:cNvSpPr txBox="1"/>
          <p:nvPr/>
        </p:nvSpPr>
        <p:spPr>
          <a:xfrm>
            <a:off x="1599369" y="5481906"/>
            <a:ext cx="2130288" cy="1182970"/>
          </a:xfrm>
          <a:prstGeom prst="rect">
            <a:avLst/>
          </a:prstGeom>
          <a:noFill/>
          <a:effectLst/>
        </p:spPr>
        <p:txBody>
          <a:bodyPr wrap="none" lIns="0" tIns="0" rIns="0" bIns="0" rtlCol="0">
            <a:noAutofit/>
          </a:bodyPr>
          <a:lstStyle/>
          <a:p>
            <a:pPr algn="r" eaLnBrk="0" hangingPunct="0">
              <a:lnSpc>
                <a:spcPts val="1800"/>
              </a:lnSpc>
            </a:pPr>
            <a:r>
              <a:rPr lang="en-US" sz="1400" u="sng" dirty="0">
                <a:ea typeface="+mn-ea"/>
                <a:cs typeface="+mn-cs"/>
              </a:rPr>
              <a:t>Carto Resources</a:t>
            </a:r>
          </a:p>
          <a:p>
            <a:pPr algn="r" eaLnBrk="0" hangingPunct="0">
              <a:lnSpc>
                <a:spcPts val="1800"/>
              </a:lnSpc>
            </a:pPr>
            <a:r>
              <a:rPr lang="en-US" sz="1200" dirty="0"/>
              <a:t>Imagery </a:t>
            </a:r>
            <a:r>
              <a:rPr lang="en-US" sz="1200" dirty="0" err="1"/>
              <a:t>basemap</a:t>
            </a:r>
            <a:endParaRPr lang="en-US" sz="1200" dirty="0"/>
          </a:p>
          <a:p>
            <a:pPr algn="r" eaLnBrk="0" hangingPunct="0">
              <a:lnSpc>
                <a:spcPts val="1800"/>
              </a:lnSpc>
            </a:pPr>
            <a:r>
              <a:rPr lang="en-US" sz="1200" dirty="0">
                <a:ea typeface="+mn-ea"/>
                <a:cs typeface="+mn-cs"/>
              </a:rPr>
              <a:t>Basic Vector </a:t>
            </a:r>
            <a:r>
              <a:rPr lang="en-US" sz="1200" dirty="0" err="1">
                <a:ea typeface="+mn-ea"/>
                <a:cs typeface="+mn-cs"/>
              </a:rPr>
              <a:t>basemap</a:t>
            </a:r>
            <a:endParaRPr lang="en-US" sz="1200" dirty="0">
              <a:ea typeface="+mn-ea"/>
              <a:cs typeface="+mn-cs"/>
            </a:endParaRPr>
          </a:p>
          <a:p>
            <a:pPr algn="r" eaLnBrk="0" hangingPunct="0">
              <a:lnSpc>
                <a:spcPts val="1800"/>
              </a:lnSpc>
            </a:pPr>
            <a:r>
              <a:rPr lang="en-US" sz="1200" dirty="0"/>
              <a:t>Gray vector </a:t>
            </a:r>
            <a:r>
              <a:rPr lang="en-US" sz="1200" dirty="0" err="1"/>
              <a:t>basemap</a:t>
            </a:r>
            <a:endParaRPr lang="en-US" sz="1200" dirty="0"/>
          </a:p>
          <a:p>
            <a:pPr algn="r" eaLnBrk="0" hangingPunct="0">
              <a:lnSpc>
                <a:spcPts val="1800"/>
              </a:lnSpc>
            </a:pPr>
            <a:r>
              <a:rPr lang="en-US" sz="1200" dirty="0">
                <a:ea typeface="+mn-ea"/>
                <a:cs typeface="+mn-cs"/>
              </a:rPr>
              <a:t>Symbols and i</a:t>
            </a:r>
            <a:r>
              <a:rPr lang="en-US" sz="1200" dirty="0"/>
              <a:t>cons</a:t>
            </a:r>
          </a:p>
        </p:txBody>
      </p:sp>
      <p:grpSp>
        <p:nvGrpSpPr>
          <p:cNvPr id="147" name="Group 146">
            <a:extLst>
              <a:ext uri="{FF2B5EF4-FFF2-40B4-BE49-F238E27FC236}">
                <a16:creationId xmlns:a16="http://schemas.microsoft.com/office/drawing/2014/main" id="{65A8BAE2-0E18-4F3B-851F-01292881D5DF}"/>
              </a:ext>
            </a:extLst>
          </p:cNvPr>
          <p:cNvGrpSpPr/>
          <p:nvPr/>
        </p:nvGrpSpPr>
        <p:grpSpPr>
          <a:xfrm>
            <a:off x="5771235" y="5303448"/>
            <a:ext cx="768175" cy="504002"/>
            <a:chOff x="2203704" y="2609721"/>
            <a:chExt cx="597811" cy="411480"/>
          </a:xfrm>
        </p:grpSpPr>
        <p:sp useBgFill="1">
          <p:nvSpPr>
            <p:cNvPr id="148" name="Freeform 58">
              <a:extLst>
                <a:ext uri="{FF2B5EF4-FFF2-40B4-BE49-F238E27FC236}">
                  <a16:creationId xmlns:a16="http://schemas.microsoft.com/office/drawing/2014/main" id="{D9B2A69D-12DD-48A8-AB09-9DD3F37BE533}"/>
                </a:ext>
              </a:extLst>
            </p:cNvPr>
            <p:cNvSpPr>
              <a:spLocks/>
            </p:cNvSpPr>
            <p:nvPr/>
          </p:nvSpPr>
          <p:spPr bwMode="auto">
            <a:xfrm>
              <a:off x="2203704" y="2609721"/>
              <a:ext cx="597811" cy="411480"/>
            </a:xfrm>
            <a:custGeom>
              <a:avLst/>
              <a:gdLst>
                <a:gd name="T0" fmla="*/ 1076 w 2152"/>
                <a:gd name="T1" fmla="*/ 0 h 1481"/>
                <a:gd name="T2" fmla="*/ 1107 w 2152"/>
                <a:gd name="T3" fmla="*/ 2 h 1481"/>
                <a:gd name="T4" fmla="*/ 1136 w 2152"/>
                <a:gd name="T5" fmla="*/ 8 h 1481"/>
                <a:gd name="T6" fmla="*/ 1165 w 2152"/>
                <a:gd name="T7" fmla="*/ 19 h 1481"/>
                <a:gd name="T8" fmla="*/ 1192 w 2152"/>
                <a:gd name="T9" fmla="*/ 33 h 1481"/>
                <a:gd name="T10" fmla="*/ 2044 w 2152"/>
                <a:gd name="T11" fmla="*/ 548 h 1481"/>
                <a:gd name="T12" fmla="*/ 2071 w 2152"/>
                <a:gd name="T13" fmla="*/ 567 h 1481"/>
                <a:gd name="T14" fmla="*/ 2094 w 2152"/>
                <a:gd name="T15" fmla="*/ 589 h 1481"/>
                <a:gd name="T16" fmla="*/ 2114 w 2152"/>
                <a:gd name="T17" fmla="*/ 616 h 1481"/>
                <a:gd name="T18" fmla="*/ 2130 w 2152"/>
                <a:gd name="T19" fmla="*/ 644 h 1481"/>
                <a:gd name="T20" fmla="*/ 2142 w 2152"/>
                <a:gd name="T21" fmla="*/ 675 h 1481"/>
                <a:gd name="T22" fmla="*/ 2149 w 2152"/>
                <a:gd name="T23" fmla="*/ 707 h 1481"/>
                <a:gd name="T24" fmla="*/ 2152 w 2152"/>
                <a:gd name="T25" fmla="*/ 741 h 1481"/>
                <a:gd name="T26" fmla="*/ 2149 w 2152"/>
                <a:gd name="T27" fmla="*/ 773 h 1481"/>
                <a:gd name="T28" fmla="*/ 2142 w 2152"/>
                <a:gd name="T29" fmla="*/ 805 h 1481"/>
                <a:gd name="T30" fmla="*/ 2130 w 2152"/>
                <a:gd name="T31" fmla="*/ 836 h 1481"/>
                <a:gd name="T32" fmla="*/ 2114 w 2152"/>
                <a:gd name="T33" fmla="*/ 864 h 1481"/>
                <a:gd name="T34" fmla="*/ 2094 w 2152"/>
                <a:gd name="T35" fmla="*/ 891 h 1481"/>
                <a:gd name="T36" fmla="*/ 2071 w 2152"/>
                <a:gd name="T37" fmla="*/ 913 h 1481"/>
                <a:gd name="T38" fmla="*/ 2044 w 2152"/>
                <a:gd name="T39" fmla="*/ 933 h 1481"/>
                <a:gd name="T40" fmla="*/ 1192 w 2152"/>
                <a:gd name="T41" fmla="*/ 1448 h 1481"/>
                <a:gd name="T42" fmla="*/ 1165 w 2152"/>
                <a:gd name="T43" fmla="*/ 1463 h 1481"/>
                <a:gd name="T44" fmla="*/ 1136 w 2152"/>
                <a:gd name="T45" fmla="*/ 1473 h 1481"/>
                <a:gd name="T46" fmla="*/ 1107 w 2152"/>
                <a:gd name="T47" fmla="*/ 1479 h 1481"/>
                <a:gd name="T48" fmla="*/ 1075 w 2152"/>
                <a:gd name="T49" fmla="*/ 1481 h 1481"/>
                <a:gd name="T50" fmla="*/ 1045 w 2152"/>
                <a:gd name="T51" fmla="*/ 1479 h 1481"/>
                <a:gd name="T52" fmla="*/ 1015 w 2152"/>
                <a:gd name="T53" fmla="*/ 1473 h 1481"/>
                <a:gd name="T54" fmla="*/ 986 w 2152"/>
                <a:gd name="T55" fmla="*/ 1463 h 1481"/>
                <a:gd name="T56" fmla="*/ 959 w 2152"/>
                <a:gd name="T57" fmla="*/ 1448 h 1481"/>
                <a:gd name="T58" fmla="*/ 108 w 2152"/>
                <a:gd name="T59" fmla="*/ 933 h 1481"/>
                <a:gd name="T60" fmla="*/ 81 w 2152"/>
                <a:gd name="T61" fmla="*/ 913 h 1481"/>
                <a:gd name="T62" fmla="*/ 58 w 2152"/>
                <a:gd name="T63" fmla="*/ 891 h 1481"/>
                <a:gd name="T64" fmla="*/ 38 w 2152"/>
                <a:gd name="T65" fmla="*/ 864 h 1481"/>
                <a:gd name="T66" fmla="*/ 22 w 2152"/>
                <a:gd name="T67" fmla="*/ 836 h 1481"/>
                <a:gd name="T68" fmla="*/ 10 w 2152"/>
                <a:gd name="T69" fmla="*/ 805 h 1481"/>
                <a:gd name="T70" fmla="*/ 3 w 2152"/>
                <a:gd name="T71" fmla="*/ 773 h 1481"/>
                <a:gd name="T72" fmla="*/ 0 w 2152"/>
                <a:gd name="T73" fmla="*/ 741 h 1481"/>
                <a:gd name="T74" fmla="*/ 3 w 2152"/>
                <a:gd name="T75" fmla="*/ 707 h 1481"/>
                <a:gd name="T76" fmla="*/ 10 w 2152"/>
                <a:gd name="T77" fmla="*/ 675 h 1481"/>
                <a:gd name="T78" fmla="*/ 22 w 2152"/>
                <a:gd name="T79" fmla="*/ 644 h 1481"/>
                <a:gd name="T80" fmla="*/ 38 w 2152"/>
                <a:gd name="T81" fmla="*/ 616 h 1481"/>
                <a:gd name="T82" fmla="*/ 58 w 2152"/>
                <a:gd name="T83" fmla="*/ 591 h 1481"/>
                <a:gd name="T84" fmla="*/ 81 w 2152"/>
                <a:gd name="T85" fmla="*/ 567 h 1481"/>
                <a:gd name="T86" fmla="*/ 108 w 2152"/>
                <a:gd name="T87" fmla="*/ 548 h 1481"/>
                <a:gd name="T88" fmla="*/ 960 w 2152"/>
                <a:gd name="T89" fmla="*/ 33 h 1481"/>
                <a:gd name="T90" fmla="*/ 986 w 2152"/>
                <a:gd name="T91" fmla="*/ 19 h 1481"/>
                <a:gd name="T92" fmla="*/ 1016 w 2152"/>
                <a:gd name="T93" fmla="*/ 8 h 1481"/>
                <a:gd name="T94" fmla="*/ 1045 w 2152"/>
                <a:gd name="T95" fmla="*/ 2 h 1481"/>
                <a:gd name="T96" fmla="*/ 1076 w 2152"/>
                <a:gd name="T97" fmla="*/ 0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2" h="1481">
                  <a:moveTo>
                    <a:pt x="1076" y="0"/>
                  </a:moveTo>
                  <a:lnTo>
                    <a:pt x="1107" y="2"/>
                  </a:lnTo>
                  <a:lnTo>
                    <a:pt x="1136" y="8"/>
                  </a:lnTo>
                  <a:lnTo>
                    <a:pt x="1165" y="19"/>
                  </a:lnTo>
                  <a:lnTo>
                    <a:pt x="1192" y="33"/>
                  </a:lnTo>
                  <a:lnTo>
                    <a:pt x="2044" y="548"/>
                  </a:lnTo>
                  <a:lnTo>
                    <a:pt x="2071" y="567"/>
                  </a:lnTo>
                  <a:lnTo>
                    <a:pt x="2094" y="589"/>
                  </a:lnTo>
                  <a:lnTo>
                    <a:pt x="2114" y="616"/>
                  </a:lnTo>
                  <a:lnTo>
                    <a:pt x="2130" y="644"/>
                  </a:lnTo>
                  <a:lnTo>
                    <a:pt x="2142" y="675"/>
                  </a:lnTo>
                  <a:lnTo>
                    <a:pt x="2149" y="707"/>
                  </a:lnTo>
                  <a:lnTo>
                    <a:pt x="2152" y="741"/>
                  </a:lnTo>
                  <a:lnTo>
                    <a:pt x="2149" y="773"/>
                  </a:lnTo>
                  <a:lnTo>
                    <a:pt x="2142" y="805"/>
                  </a:lnTo>
                  <a:lnTo>
                    <a:pt x="2130" y="836"/>
                  </a:lnTo>
                  <a:lnTo>
                    <a:pt x="2114" y="864"/>
                  </a:lnTo>
                  <a:lnTo>
                    <a:pt x="2094" y="891"/>
                  </a:lnTo>
                  <a:lnTo>
                    <a:pt x="2071" y="913"/>
                  </a:lnTo>
                  <a:lnTo>
                    <a:pt x="2044" y="933"/>
                  </a:lnTo>
                  <a:lnTo>
                    <a:pt x="1192" y="1448"/>
                  </a:lnTo>
                  <a:lnTo>
                    <a:pt x="1165" y="1463"/>
                  </a:lnTo>
                  <a:lnTo>
                    <a:pt x="1136" y="1473"/>
                  </a:lnTo>
                  <a:lnTo>
                    <a:pt x="1107" y="1479"/>
                  </a:lnTo>
                  <a:lnTo>
                    <a:pt x="1075" y="1481"/>
                  </a:lnTo>
                  <a:lnTo>
                    <a:pt x="1045" y="1479"/>
                  </a:lnTo>
                  <a:lnTo>
                    <a:pt x="1015" y="1473"/>
                  </a:lnTo>
                  <a:lnTo>
                    <a:pt x="986" y="1463"/>
                  </a:lnTo>
                  <a:lnTo>
                    <a:pt x="959" y="1448"/>
                  </a:lnTo>
                  <a:lnTo>
                    <a:pt x="108" y="933"/>
                  </a:lnTo>
                  <a:lnTo>
                    <a:pt x="81" y="913"/>
                  </a:lnTo>
                  <a:lnTo>
                    <a:pt x="58" y="891"/>
                  </a:lnTo>
                  <a:lnTo>
                    <a:pt x="38" y="864"/>
                  </a:lnTo>
                  <a:lnTo>
                    <a:pt x="22" y="836"/>
                  </a:lnTo>
                  <a:lnTo>
                    <a:pt x="10" y="805"/>
                  </a:lnTo>
                  <a:lnTo>
                    <a:pt x="3" y="773"/>
                  </a:lnTo>
                  <a:lnTo>
                    <a:pt x="0" y="741"/>
                  </a:lnTo>
                  <a:lnTo>
                    <a:pt x="3" y="707"/>
                  </a:lnTo>
                  <a:lnTo>
                    <a:pt x="10" y="675"/>
                  </a:lnTo>
                  <a:lnTo>
                    <a:pt x="22" y="644"/>
                  </a:lnTo>
                  <a:lnTo>
                    <a:pt x="38" y="616"/>
                  </a:lnTo>
                  <a:lnTo>
                    <a:pt x="58" y="591"/>
                  </a:lnTo>
                  <a:lnTo>
                    <a:pt x="81" y="567"/>
                  </a:lnTo>
                  <a:lnTo>
                    <a:pt x="108" y="548"/>
                  </a:lnTo>
                  <a:lnTo>
                    <a:pt x="960" y="33"/>
                  </a:lnTo>
                  <a:lnTo>
                    <a:pt x="986" y="19"/>
                  </a:lnTo>
                  <a:lnTo>
                    <a:pt x="1016" y="8"/>
                  </a:lnTo>
                  <a:lnTo>
                    <a:pt x="1045" y="2"/>
                  </a:lnTo>
                  <a:lnTo>
                    <a:pt x="1076"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59">
              <a:extLst>
                <a:ext uri="{FF2B5EF4-FFF2-40B4-BE49-F238E27FC236}">
                  <a16:creationId xmlns:a16="http://schemas.microsoft.com/office/drawing/2014/main" id="{7D01D33C-5DBF-416B-86E4-EFC5A2A9516F}"/>
                </a:ext>
              </a:extLst>
            </p:cNvPr>
            <p:cNvSpPr>
              <a:spLocks/>
            </p:cNvSpPr>
            <p:nvPr/>
          </p:nvSpPr>
          <p:spPr bwMode="auto">
            <a:xfrm>
              <a:off x="2234759" y="2640776"/>
              <a:ext cx="535701" cy="349370"/>
            </a:xfrm>
            <a:custGeom>
              <a:avLst/>
              <a:gdLst>
                <a:gd name="T0" fmla="*/ 963 w 1926"/>
                <a:gd name="T1" fmla="*/ 0 h 1256"/>
                <a:gd name="T2" fmla="*/ 983 w 1926"/>
                <a:gd name="T3" fmla="*/ 1 h 1256"/>
                <a:gd name="T4" fmla="*/ 1003 w 1926"/>
                <a:gd name="T5" fmla="*/ 6 h 1256"/>
                <a:gd name="T6" fmla="*/ 1021 w 1926"/>
                <a:gd name="T7" fmla="*/ 16 h 1256"/>
                <a:gd name="T8" fmla="*/ 1873 w 1926"/>
                <a:gd name="T9" fmla="*/ 531 h 1256"/>
                <a:gd name="T10" fmla="*/ 1890 w 1926"/>
                <a:gd name="T11" fmla="*/ 545 h 1256"/>
                <a:gd name="T12" fmla="*/ 1906 w 1926"/>
                <a:gd name="T13" fmla="*/ 562 h 1256"/>
                <a:gd name="T14" fmla="*/ 1917 w 1926"/>
                <a:gd name="T15" fmla="*/ 582 h 1256"/>
                <a:gd name="T16" fmla="*/ 1924 w 1926"/>
                <a:gd name="T17" fmla="*/ 604 h 1256"/>
                <a:gd name="T18" fmla="*/ 1926 w 1926"/>
                <a:gd name="T19" fmla="*/ 628 h 1256"/>
                <a:gd name="T20" fmla="*/ 1924 w 1926"/>
                <a:gd name="T21" fmla="*/ 651 h 1256"/>
                <a:gd name="T22" fmla="*/ 1917 w 1926"/>
                <a:gd name="T23" fmla="*/ 672 h 1256"/>
                <a:gd name="T24" fmla="*/ 1906 w 1926"/>
                <a:gd name="T25" fmla="*/ 692 h 1256"/>
                <a:gd name="T26" fmla="*/ 1892 w 1926"/>
                <a:gd name="T27" fmla="*/ 709 h 1256"/>
                <a:gd name="T28" fmla="*/ 1873 w 1926"/>
                <a:gd name="T29" fmla="*/ 724 h 1256"/>
                <a:gd name="T30" fmla="*/ 1021 w 1926"/>
                <a:gd name="T31" fmla="*/ 1239 h 1256"/>
                <a:gd name="T32" fmla="*/ 1002 w 1926"/>
                <a:gd name="T33" fmla="*/ 1249 h 1256"/>
                <a:gd name="T34" fmla="*/ 983 w 1926"/>
                <a:gd name="T35" fmla="*/ 1254 h 1256"/>
                <a:gd name="T36" fmla="*/ 962 w 1926"/>
                <a:gd name="T37" fmla="*/ 1256 h 1256"/>
                <a:gd name="T38" fmla="*/ 943 w 1926"/>
                <a:gd name="T39" fmla="*/ 1254 h 1256"/>
                <a:gd name="T40" fmla="*/ 923 w 1926"/>
                <a:gd name="T41" fmla="*/ 1249 h 1256"/>
                <a:gd name="T42" fmla="*/ 905 w 1926"/>
                <a:gd name="T43" fmla="*/ 1239 h 1256"/>
                <a:gd name="T44" fmla="*/ 53 w 1926"/>
                <a:gd name="T45" fmla="*/ 724 h 1256"/>
                <a:gd name="T46" fmla="*/ 34 w 1926"/>
                <a:gd name="T47" fmla="*/ 709 h 1256"/>
                <a:gd name="T48" fmla="*/ 20 w 1926"/>
                <a:gd name="T49" fmla="*/ 692 h 1256"/>
                <a:gd name="T50" fmla="*/ 9 w 1926"/>
                <a:gd name="T51" fmla="*/ 672 h 1256"/>
                <a:gd name="T52" fmla="*/ 2 w 1926"/>
                <a:gd name="T53" fmla="*/ 651 h 1256"/>
                <a:gd name="T54" fmla="*/ 0 w 1926"/>
                <a:gd name="T55" fmla="*/ 628 h 1256"/>
                <a:gd name="T56" fmla="*/ 2 w 1926"/>
                <a:gd name="T57" fmla="*/ 604 h 1256"/>
                <a:gd name="T58" fmla="*/ 9 w 1926"/>
                <a:gd name="T59" fmla="*/ 582 h 1256"/>
                <a:gd name="T60" fmla="*/ 20 w 1926"/>
                <a:gd name="T61" fmla="*/ 562 h 1256"/>
                <a:gd name="T62" fmla="*/ 34 w 1926"/>
                <a:gd name="T63" fmla="*/ 545 h 1256"/>
                <a:gd name="T64" fmla="*/ 53 w 1926"/>
                <a:gd name="T65" fmla="*/ 531 h 1256"/>
                <a:gd name="T66" fmla="*/ 905 w 1926"/>
                <a:gd name="T67" fmla="*/ 16 h 1256"/>
                <a:gd name="T68" fmla="*/ 923 w 1926"/>
                <a:gd name="T69" fmla="*/ 6 h 1256"/>
                <a:gd name="T70" fmla="*/ 943 w 1926"/>
                <a:gd name="T71" fmla="*/ 1 h 1256"/>
                <a:gd name="T72" fmla="*/ 963 w 1926"/>
                <a:gd name="T73" fmla="*/ 0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26" h="1256">
                  <a:moveTo>
                    <a:pt x="963" y="0"/>
                  </a:moveTo>
                  <a:lnTo>
                    <a:pt x="983" y="1"/>
                  </a:lnTo>
                  <a:lnTo>
                    <a:pt x="1003" y="6"/>
                  </a:lnTo>
                  <a:lnTo>
                    <a:pt x="1021" y="16"/>
                  </a:lnTo>
                  <a:lnTo>
                    <a:pt x="1873" y="531"/>
                  </a:lnTo>
                  <a:lnTo>
                    <a:pt x="1890" y="545"/>
                  </a:lnTo>
                  <a:lnTo>
                    <a:pt x="1906" y="562"/>
                  </a:lnTo>
                  <a:lnTo>
                    <a:pt x="1917" y="582"/>
                  </a:lnTo>
                  <a:lnTo>
                    <a:pt x="1924" y="604"/>
                  </a:lnTo>
                  <a:lnTo>
                    <a:pt x="1926" y="628"/>
                  </a:lnTo>
                  <a:lnTo>
                    <a:pt x="1924" y="651"/>
                  </a:lnTo>
                  <a:lnTo>
                    <a:pt x="1917" y="672"/>
                  </a:lnTo>
                  <a:lnTo>
                    <a:pt x="1906" y="692"/>
                  </a:lnTo>
                  <a:lnTo>
                    <a:pt x="1892" y="709"/>
                  </a:lnTo>
                  <a:lnTo>
                    <a:pt x="1873" y="724"/>
                  </a:lnTo>
                  <a:lnTo>
                    <a:pt x="1021" y="1239"/>
                  </a:lnTo>
                  <a:lnTo>
                    <a:pt x="1002" y="1249"/>
                  </a:lnTo>
                  <a:lnTo>
                    <a:pt x="983" y="1254"/>
                  </a:lnTo>
                  <a:lnTo>
                    <a:pt x="962" y="1256"/>
                  </a:lnTo>
                  <a:lnTo>
                    <a:pt x="943" y="1254"/>
                  </a:lnTo>
                  <a:lnTo>
                    <a:pt x="923" y="1249"/>
                  </a:lnTo>
                  <a:lnTo>
                    <a:pt x="905" y="1239"/>
                  </a:lnTo>
                  <a:lnTo>
                    <a:pt x="53" y="724"/>
                  </a:lnTo>
                  <a:lnTo>
                    <a:pt x="34" y="709"/>
                  </a:lnTo>
                  <a:lnTo>
                    <a:pt x="20" y="692"/>
                  </a:lnTo>
                  <a:lnTo>
                    <a:pt x="9" y="672"/>
                  </a:lnTo>
                  <a:lnTo>
                    <a:pt x="2" y="651"/>
                  </a:lnTo>
                  <a:lnTo>
                    <a:pt x="0" y="628"/>
                  </a:lnTo>
                  <a:lnTo>
                    <a:pt x="2" y="604"/>
                  </a:lnTo>
                  <a:lnTo>
                    <a:pt x="9" y="582"/>
                  </a:lnTo>
                  <a:lnTo>
                    <a:pt x="20" y="562"/>
                  </a:lnTo>
                  <a:lnTo>
                    <a:pt x="34" y="545"/>
                  </a:lnTo>
                  <a:lnTo>
                    <a:pt x="53" y="531"/>
                  </a:lnTo>
                  <a:lnTo>
                    <a:pt x="905" y="16"/>
                  </a:lnTo>
                  <a:lnTo>
                    <a:pt x="923" y="6"/>
                  </a:lnTo>
                  <a:lnTo>
                    <a:pt x="943" y="1"/>
                  </a:lnTo>
                  <a:lnTo>
                    <a:pt x="96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60">
              <a:extLst>
                <a:ext uri="{FF2B5EF4-FFF2-40B4-BE49-F238E27FC236}">
                  <a16:creationId xmlns:a16="http://schemas.microsoft.com/office/drawing/2014/main" id="{19A204B2-219F-40E1-A211-D0E6A5421BE8}"/>
                </a:ext>
              </a:extLst>
            </p:cNvPr>
            <p:cNvSpPr>
              <a:spLocks noEditPoints="1"/>
            </p:cNvSpPr>
            <p:nvPr/>
          </p:nvSpPr>
          <p:spPr bwMode="auto">
            <a:xfrm>
              <a:off x="2265814" y="2671831"/>
              <a:ext cx="473591" cy="287260"/>
            </a:xfrm>
            <a:custGeom>
              <a:avLst/>
              <a:gdLst>
                <a:gd name="T0" fmla="*/ 850 w 1702"/>
                <a:gd name="T1" fmla="*/ 1031 h 1031"/>
                <a:gd name="T2" fmla="*/ 850 w 1702"/>
                <a:gd name="T3" fmla="*/ 1031 h 1031"/>
                <a:gd name="T4" fmla="*/ 850 w 1702"/>
                <a:gd name="T5" fmla="*/ 1031 h 1031"/>
                <a:gd name="T6" fmla="*/ 850 w 1702"/>
                <a:gd name="T7" fmla="*/ 1031 h 1031"/>
                <a:gd name="T8" fmla="*/ 851 w 1702"/>
                <a:gd name="T9" fmla="*/ 0 h 1031"/>
                <a:gd name="T10" fmla="*/ 1702 w 1702"/>
                <a:gd name="T11" fmla="*/ 516 h 1031"/>
                <a:gd name="T12" fmla="*/ 850 w 1702"/>
                <a:gd name="T13" fmla="*/ 1031 h 1031"/>
                <a:gd name="T14" fmla="*/ 0 w 1702"/>
                <a:gd name="T15" fmla="*/ 516 h 1031"/>
                <a:gd name="T16" fmla="*/ 851 w 1702"/>
                <a:gd name="T17" fmla="*/ 0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2" h="1031">
                  <a:moveTo>
                    <a:pt x="850" y="1031"/>
                  </a:moveTo>
                  <a:lnTo>
                    <a:pt x="850" y="1031"/>
                  </a:lnTo>
                  <a:lnTo>
                    <a:pt x="850" y="1031"/>
                  </a:lnTo>
                  <a:lnTo>
                    <a:pt x="850" y="1031"/>
                  </a:lnTo>
                  <a:close/>
                  <a:moveTo>
                    <a:pt x="851" y="0"/>
                  </a:moveTo>
                  <a:lnTo>
                    <a:pt x="1702" y="516"/>
                  </a:lnTo>
                  <a:lnTo>
                    <a:pt x="850" y="1031"/>
                  </a:lnTo>
                  <a:lnTo>
                    <a:pt x="0" y="516"/>
                  </a:lnTo>
                  <a:lnTo>
                    <a:pt x="851" y="0"/>
                  </a:lnTo>
                  <a:close/>
                </a:path>
              </a:pathLst>
            </a:custGeom>
            <a:solidFill>
              <a:srgbClr val="FF88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61">
              <a:extLst>
                <a:ext uri="{FF2B5EF4-FFF2-40B4-BE49-F238E27FC236}">
                  <a16:creationId xmlns:a16="http://schemas.microsoft.com/office/drawing/2014/main" id="{C9A8355C-8AEC-4992-AA80-59E489E8D54E}"/>
                </a:ext>
              </a:extLst>
            </p:cNvPr>
            <p:cNvSpPr>
              <a:spLocks noEditPoints="1"/>
            </p:cNvSpPr>
            <p:nvPr/>
          </p:nvSpPr>
          <p:spPr bwMode="auto">
            <a:xfrm>
              <a:off x="2265814" y="2761115"/>
              <a:ext cx="436713" cy="155275"/>
            </a:xfrm>
            <a:custGeom>
              <a:avLst/>
              <a:gdLst>
                <a:gd name="T0" fmla="*/ 1292 w 1574"/>
                <a:gd name="T1" fmla="*/ 258 h 563"/>
                <a:gd name="T2" fmla="*/ 1259 w 1574"/>
                <a:gd name="T3" fmla="*/ 270 h 563"/>
                <a:gd name="T4" fmla="*/ 1243 w 1574"/>
                <a:gd name="T5" fmla="*/ 289 h 563"/>
                <a:gd name="T6" fmla="*/ 1243 w 1574"/>
                <a:gd name="T7" fmla="*/ 308 h 563"/>
                <a:gd name="T8" fmla="*/ 1264 w 1574"/>
                <a:gd name="T9" fmla="*/ 333 h 563"/>
                <a:gd name="T10" fmla="*/ 1297 w 1574"/>
                <a:gd name="T11" fmla="*/ 343 h 563"/>
                <a:gd name="T12" fmla="*/ 1331 w 1574"/>
                <a:gd name="T13" fmla="*/ 342 h 563"/>
                <a:gd name="T14" fmla="*/ 1362 w 1574"/>
                <a:gd name="T15" fmla="*/ 330 h 563"/>
                <a:gd name="T16" fmla="*/ 1379 w 1574"/>
                <a:gd name="T17" fmla="*/ 309 h 563"/>
                <a:gd name="T18" fmla="*/ 1379 w 1574"/>
                <a:gd name="T19" fmla="*/ 290 h 563"/>
                <a:gd name="T20" fmla="*/ 1358 w 1574"/>
                <a:gd name="T21" fmla="*/ 266 h 563"/>
                <a:gd name="T22" fmla="*/ 1325 w 1574"/>
                <a:gd name="T23" fmla="*/ 257 h 563"/>
                <a:gd name="T24" fmla="*/ 410 w 1574"/>
                <a:gd name="T25" fmla="*/ 208 h 563"/>
                <a:gd name="T26" fmla="*/ 374 w 1574"/>
                <a:gd name="T27" fmla="*/ 215 h 563"/>
                <a:gd name="T28" fmla="*/ 348 w 1574"/>
                <a:gd name="T29" fmla="*/ 233 h 563"/>
                <a:gd name="T30" fmla="*/ 341 w 1574"/>
                <a:gd name="T31" fmla="*/ 251 h 563"/>
                <a:gd name="T32" fmla="*/ 350 w 1574"/>
                <a:gd name="T33" fmla="*/ 275 h 563"/>
                <a:gd name="T34" fmla="*/ 382 w 1574"/>
                <a:gd name="T35" fmla="*/ 293 h 563"/>
                <a:gd name="T36" fmla="*/ 410 w 1574"/>
                <a:gd name="T37" fmla="*/ 297 h 563"/>
                <a:gd name="T38" fmla="*/ 447 w 1574"/>
                <a:gd name="T39" fmla="*/ 290 h 563"/>
                <a:gd name="T40" fmla="*/ 473 w 1574"/>
                <a:gd name="T41" fmla="*/ 272 h 563"/>
                <a:gd name="T42" fmla="*/ 480 w 1574"/>
                <a:gd name="T43" fmla="*/ 253 h 563"/>
                <a:gd name="T44" fmla="*/ 474 w 1574"/>
                <a:gd name="T45" fmla="*/ 233 h 563"/>
                <a:gd name="T46" fmla="*/ 453 w 1574"/>
                <a:gd name="T47" fmla="*/ 218 h 563"/>
                <a:gd name="T48" fmla="*/ 425 w 1574"/>
                <a:gd name="T49" fmla="*/ 209 h 563"/>
                <a:gd name="T50" fmla="*/ 1087 w 1574"/>
                <a:gd name="T51" fmla="*/ 178 h 563"/>
                <a:gd name="T52" fmla="*/ 1257 w 1574"/>
                <a:gd name="T53" fmla="*/ 191 h 563"/>
                <a:gd name="T54" fmla="*/ 1420 w 1574"/>
                <a:gd name="T55" fmla="*/ 224 h 563"/>
                <a:gd name="T56" fmla="*/ 1574 w 1574"/>
                <a:gd name="T57" fmla="*/ 277 h 563"/>
                <a:gd name="T58" fmla="*/ 1120 w 1574"/>
                <a:gd name="T59" fmla="*/ 487 h 563"/>
                <a:gd name="T60" fmla="*/ 1077 w 1574"/>
                <a:gd name="T61" fmla="*/ 395 h 563"/>
                <a:gd name="T62" fmla="*/ 1062 w 1574"/>
                <a:gd name="T63" fmla="*/ 300 h 563"/>
                <a:gd name="T64" fmla="*/ 1073 w 1574"/>
                <a:gd name="T65" fmla="*/ 219 h 563"/>
                <a:gd name="T66" fmla="*/ 328 w 1574"/>
                <a:gd name="T67" fmla="*/ 0 h 563"/>
                <a:gd name="T68" fmla="*/ 438 w 1574"/>
                <a:gd name="T69" fmla="*/ 64 h 563"/>
                <a:gd name="T70" fmla="*/ 527 w 1574"/>
                <a:gd name="T71" fmla="*/ 138 h 563"/>
                <a:gd name="T72" fmla="*/ 591 w 1574"/>
                <a:gd name="T73" fmla="*/ 220 h 563"/>
                <a:gd name="T74" fmla="*/ 631 w 1574"/>
                <a:gd name="T75" fmla="*/ 307 h 563"/>
                <a:gd name="T76" fmla="*/ 645 w 1574"/>
                <a:gd name="T77" fmla="*/ 399 h 563"/>
                <a:gd name="T78" fmla="*/ 633 w 1574"/>
                <a:gd name="T79" fmla="*/ 482 h 563"/>
                <a:gd name="T80" fmla="*/ 601 w 1574"/>
                <a:gd name="T81" fmla="*/ 563 h 563"/>
                <a:gd name="T82" fmla="*/ 328 w 1574"/>
                <a:gd name="T83" fmla="*/ 0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74" h="563">
                  <a:moveTo>
                    <a:pt x="1312" y="256"/>
                  </a:moveTo>
                  <a:lnTo>
                    <a:pt x="1292" y="258"/>
                  </a:lnTo>
                  <a:lnTo>
                    <a:pt x="1274" y="262"/>
                  </a:lnTo>
                  <a:lnTo>
                    <a:pt x="1259" y="270"/>
                  </a:lnTo>
                  <a:lnTo>
                    <a:pt x="1248" y="280"/>
                  </a:lnTo>
                  <a:lnTo>
                    <a:pt x="1243" y="289"/>
                  </a:lnTo>
                  <a:lnTo>
                    <a:pt x="1241" y="299"/>
                  </a:lnTo>
                  <a:lnTo>
                    <a:pt x="1243" y="308"/>
                  </a:lnTo>
                  <a:lnTo>
                    <a:pt x="1250" y="322"/>
                  </a:lnTo>
                  <a:lnTo>
                    <a:pt x="1264" y="333"/>
                  </a:lnTo>
                  <a:lnTo>
                    <a:pt x="1283" y="340"/>
                  </a:lnTo>
                  <a:lnTo>
                    <a:pt x="1297" y="343"/>
                  </a:lnTo>
                  <a:lnTo>
                    <a:pt x="1311" y="344"/>
                  </a:lnTo>
                  <a:lnTo>
                    <a:pt x="1331" y="342"/>
                  </a:lnTo>
                  <a:lnTo>
                    <a:pt x="1347" y="337"/>
                  </a:lnTo>
                  <a:lnTo>
                    <a:pt x="1362" y="330"/>
                  </a:lnTo>
                  <a:lnTo>
                    <a:pt x="1374" y="319"/>
                  </a:lnTo>
                  <a:lnTo>
                    <a:pt x="1379" y="309"/>
                  </a:lnTo>
                  <a:lnTo>
                    <a:pt x="1381" y="300"/>
                  </a:lnTo>
                  <a:lnTo>
                    <a:pt x="1379" y="290"/>
                  </a:lnTo>
                  <a:lnTo>
                    <a:pt x="1372" y="277"/>
                  </a:lnTo>
                  <a:lnTo>
                    <a:pt x="1358" y="266"/>
                  </a:lnTo>
                  <a:lnTo>
                    <a:pt x="1339" y="259"/>
                  </a:lnTo>
                  <a:lnTo>
                    <a:pt x="1325" y="257"/>
                  </a:lnTo>
                  <a:lnTo>
                    <a:pt x="1312" y="256"/>
                  </a:lnTo>
                  <a:close/>
                  <a:moveTo>
                    <a:pt x="410" y="208"/>
                  </a:moveTo>
                  <a:lnTo>
                    <a:pt x="391" y="210"/>
                  </a:lnTo>
                  <a:lnTo>
                    <a:pt x="374" y="215"/>
                  </a:lnTo>
                  <a:lnTo>
                    <a:pt x="359" y="223"/>
                  </a:lnTo>
                  <a:lnTo>
                    <a:pt x="348" y="233"/>
                  </a:lnTo>
                  <a:lnTo>
                    <a:pt x="343" y="242"/>
                  </a:lnTo>
                  <a:lnTo>
                    <a:pt x="341" y="251"/>
                  </a:lnTo>
                  <a:lnTo>
                    <a:pt x="342" y="262"/>
                  </a:lnTo>
                  <a:lnTo>
                    <a:pt x="350" y="275"/>
                  </a:lnTo>
                  <a:lnTo>
                    <a:pt x="364" y="285"/>
                  </a:lnTo>
                  <a:lnTo>
                    <a:pt x="382" y="293"/>
                  </a:lnTo>
                  <a:lnTo>
                    <a:pt x="396" y="296"/>
                  </a:lnTo>
                  <a:lnTo>
                    <a:pt x="410" y="297"/>
                  </a:lnTo>
                  <a:lnTo>
                    <a:pt x="430" y="295"/>
                  </a:lnTo>
                  <a:lnTo>
                    <a:pt x="447" y="290"/>
                  </a:lnTo>
                  <a:lnTo>
                    <a:pt x="462" y="282"/>
                  </a:lnTo>
                  <a:lnTo>
                    <a:pt x="473" y="272"/>
                  </a:lnTo>
                  <a:lnTo>
                    <a:pt x="478" y="263"/>
                  </a:lnTo>
                  <a:lnTo>
                    <a:pt x="480" y="253"/>
                  </a:lnTo>
                  <a:lnTo>
                    <a:pt x="479" y="243"/>
                  </a:lnTo>
                  <a:lnTo>
                    <a:pt x="474" y="233"/>
                  </a:lnTo>
                  <a:lnTo>
                    <a:pt x="464" y="224"/>
                  </a:lnTo>
                  <a:lnTo>
                    <a:pt x="453" y="218"/>
                  </a:lnTo>
                  <a:lnTo>
                    <a:pt x="439" y="212"/>
                  </a:lnTo>
                  <a:lnTo>
                    <a:pt x="425" y="209"/>
                  </a:lnTo>
                  <a:lnTo>
                    <a:pt x="410" y="208"/>
                  </a:lnTo>
                  <a:close/>
                  <a:moveTo>
                    <a:pt x="1087" y="178"/>
                  </a:moveTo>
                  <a:lnTo>
                    <a:pt x="1172" y="183"/>
                  </a:lnTo>
                  <a:lnTo>
                    <a:pt x="1257" y="191"/>
                  </a:lnTo>
                  <a:lnTo>
                    <a:pt x="1340" y="205"/>
                  </a:lnTo>
                  <a:lnTo>
                    <a:pt x="1420" y="224"/>
                  </a:lnTo>
                  <a:lnTo>
                    <a:pt x="1499" y="248"/>
                  </a:lnTo>
                  <a:lnTo>
                    <a:pt x="1574" y="277"/>
                  </a:lnTo>
                  <a:lnTo>
                    <a:pt x="1153" y="531"/>
                  </a:lnTo>
                  <a:lnTo>
                    <a:pt x="1120" y="487"/>
                  </a:lnTo>
                  <a:lnTo>
                    <a:pt x="1095" y="441"/>
                  </a:lnTo>
                  <a:lnTo>
                    <a:pt x="1077" y="395"/>
                  </a:lnTo>
                  <a:lnTo>
                    <a:pt x="1065" y="349"/>
                  </a:lnTo>
                  <a:lnTo>
                    <a:pt x="1062" y="300"/>
                  </a:lnTo>
                  <a:lnTo>
                    <a:pt x="1064" y="259"/>
                  </a:lnTo>
                  <a:lnTo>
                    <a:pt x="1073" y="219"/>
                  </a:lnTo>
                  <a:lnTo>
                    <a:pt x="1087" y="178"/>
                  </a:lnTo>
                  <a:close/>
                  <a:moveTo>
                    <a:pt x="328" y="0"/>
                  </a:moveTo>
                  <a:lnTo>
                    <a:pt x="386" y="31"/>
                  </a:lnTo>
                  <a:lnTo>
                    <a:pt x="438" y="64"/>
                  </a:lnTo>
                  <a:lnTo>
                    <a:pt x="485" y="100"/>
                  </a:lnTo>
                  <a:lnTo>
                    <a:pt x="527" y="138"/>
                  </a:lnTo>
                  <a:lnTo>
                    <a:pt x="563" y="178"/>
                  </a:lnTo>
                  <a:lnTo>
                    <a:pt x="591" y="220"/>
                  </a:lnTo>
                  <a:lnTo>
                    <a:pt x="614" y="263"/>
                  </a:lnTo>
                  <a:lnTo>
                    <a:pt x="631" y="307"/>
                  </a:lnTo>
                  <a:lnTo>
                    <a:pt x="642" y="353"/>
                  </a:lnTo>
                  <a:lnTo>
                    <a:pt x="645" y="399"/>
                  </a:lnTo>
                  <a:lnTo>
                    <a:pt x="642" y="440"/>
                  </a:lnTo>
                  <a:lnTo>
                    <a:pt x="633" y="482"/>
                  </a:lnTo>
                  <a:lnTo>
                    <a:pt x="620" y="523"/>
                  </a:lnTo>
                  <a:lnTo>
                    <a:pt x="601" y="563"/>
                  </a:lnTo>
                  <a:lnTo>
                    <a:pt x="0" y="199"/>
                  </a:lnTo>
                  <a:lnTo>
                    <a:pt x="328" y="0"/>
                  </a:lnTo>
                  <a:close/>
                </a:path>
              </a:pathLst>
            </a:custGeom>
            <a:solidFill>
              <a:srgbClr val="FFC9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62">
              <a:extLst>
                <a:ext uri="{FF2B5EF4-FFF2-40B4-BE49-F238E27FC236}">
                  <a16:creationId xmlns:a16="http://schemas.microsoft.com/office/drawing/2014/main" id="{445AE894-EB31-4D27-8E71-7A6DF1940DE0}"/>
                </a:ext>
              </a:extLst>
            </p:cNvPr>
            <p:cNvSpPr>
              <a:spLocks noEditPoints="1"/>
            </p:cNvSpPr>
            <p:nvPr/>
          </p:nvSpPr>
          <p:spPr bwMode="auto">
            <a:xfrm>
              <a:off x="2357039" y="2700945"/>
              <a:ext cx="362957" cy="227090"/>
            </a:xfrm>
            <a:custGeom>
              <a:avLst/>
              <a:gdLst>
                <a:gd name="T0" fmla="*/ 568 w 1306"/>
                <a:gd name="T1" fmla="*/ 533 h 817"/>
                <a:gd name="T2" fmla="*/ 600 w 1306"/>
                <a:gd name="T3" fmla="*/ 574 h 817"/>
                <a:gd name="T4" fmla="*/ 562 w 1306"/>
                <a:gd name="T5" fmla="*/ 617 h 817"/>
                <a:gd name="T6" fmla="*/ 486 w 1306"/>
                <a:gd name="T7" fmla="*/ 621 h 817"/>
                <a:gd name="T8" fmla="*/ 438 w 1306"/>
                <a:gd name="T9" fmla="*/ 585 h 817"/>
                <a:gd name="T10" fmla="*/ 458 w 1306"/>
                <a:gd name="T11" fmla="*/ 539 h 817"/>
                <a:gd name="T12" fmla="*/ 984 w 1306"/>
                <a:gd name="T13" fmla="*/ 471 h 817"/>
                <a:gd name="T14" fmla="*/ 1044 w 1306"/>
                <a:gd name="T15" fmla="*/ 492 h 817"/>
                <a:gd name="T16" fmla="*/ 1046 w 1306"/>
                <a:gd name="T17" fmla="*/ 534 h 817"/>
                <a:gd name="T18" fmla="*/ 983 w 1306"/>
                <a:gd name="T19" fmla="*/ 559 h 817"/>
                <a:gd name="T20" fmla="*/ 922 w 1306"/>
                <a:gd name="T21" fmla="*/ 537 h 817"/>
                <a:gd name="T22" fmla="*/ 920 w 1306"/>
                <a:gd name="T23" fmla="*/ 495 h 817"/>
                <a:gd name="T24" fmla="*/ 984 w 1306"/>
                <a:gd name="T25" fmla="*/ 471 h 817"/>
                <a:gd name="T26" fmla="*/ 125 w 1306"/>
                <a:gd name="T27" fmla="*/ 433 h 817"/>
                <a:gd name="T28" fmla="*/ 152 w 1306"/>
                <a:gd name="T29" fmla="*/ 468 h 817"/>
                <a:gd name="T30" fmla="*/ 119 w 1306"/>
                <a:gd name="T31" fmla="*/ 505 h 817"/>
                <a:gd name="T32" fmla="*/ 54 w 1306"/>
                <a:gd name="T33" fmla="*/ 508 h 817"/>
                <a:gd name="T34" fmla="*/ 13 w 1306"/>
                <a:gd name="T35" fmla="*/ 466 h 817"/>
                <a:gd name="T36" fmla="*/ 46 w 1306"/>
                <a:gd name="T37" fmla="*/ 430 h 817"/>
                <a:gd name="T38" fmla="*/ 783 w 1306"/>
                <a:gd name="T39" fmla="*/ 139 h 817"/>
                <a:gd name="T40" fmla="*/ 829 w 1306"/>
                <a:gd name="T41" fmla="*/ 167 h 817"/>
                <a:gd name="T42" fmla="*/ 803 w 1306"/>
                <a:gd name="T43" fmla="*/ 209 h 817"/>
                <a:gd name="T44" fmla="*/ 747 w 1306"/>
                <a:gd name="T45" fmla="*/ 212 h 817"/>
                <a:gd name="T46" fmla="*/ 711 w 1306"/>
                <a:gd name="T47" fmla="*/ 172 h 817"/>
                <a:gd name="T48" fmla="*/ 754 w 1306"/>
                <a:gd name="T49" fmla="*/ 139 h 817"/>
                <a:gd name="T50" fmla="*/ 598 w 1306"/>
                <a:gd name="T51" fmla="*/ 110 h 817"/>
                <a:gd name="T52" fmla="*/ 633 w 1306"/>
                <a:gd name="T53" fmla="*/ 149 h 817"/>
                <a:gd name="T54" fmla="*/ 592 w 1306"/>
                <a:gd name="T55" fmla="*/ 180 h 817"/>
                <a:gd name="T56" fmla="*/ 525 w 1306"/>
                <a:gd name="T57" fmla="*/ 163 h 817"/>
                <a:gd name="T58" fmla="*/ 533 w 1306"/>
                <a:gd name="T59" fmla="*/ 120 h 817"/>
                <a:gd name="T60" fmla="*/ 354 w 1306"/>
                <a:gd name="T61" fmla="*/ 0 h 817"/>
                <a:gd name="T62" fmla="*/ 413 w 1306"/>
                <a:gd name="T63" fmla="*/ 150 h 817"/>
                <a:gd name="T64" fmla="*/ 361 w 1306"/>
                <a:gd name="T65" fmla="*/ 293 h 817"/>
                <a:gd name="T66" fmla="*/ 405 w 1306"/>
                <a:gd name="T67" fmla="*/ 375 h 817"/>
                <a:gd name="T68" fmla="*/ 735 w 1306"/>
                <a:gd name="T69" fmla="*/ 340 h 817"/>
                <a:gd name="T70" fmla="*/ 1077 w 1306"/>
                <a:gd name="T71" fmla="*/ 378 h 817"/>
                <a:gd name="T72" fmla="*/ 1246 w 1306"/>
                <a:gd name="T73" fmla="*/ 492 h 817"/>
                <a:gd name="T74" fmla="*/ 929 w 1306"/>
                <a:gd name="T75" fmla="*/ 406 h 817"/>
                <a:gd name="T76" fmla="*/ 736 w 1306"/>
                <a:gd name="T77" fmla="*/ 474 h 817"/>
                <a:gd name="T78" fmla="*/ 767 w 1306"/>
                <a:gd name="T79" fmla="*/ 656 h 817"/>
                <a:gd name="T80" fmla="*/ 730 w 1306"/>
                <a:gd name="T81" fmla="*/ 741 h 817"/>
                <a:gd name="T82" fmla="*/ 655 w 1306"/>
                <a:gd name="T83" fmla="*/ 561 h 817"/>
                <a:gd name="T84" fmla="*/ 673 w 1306"/>
                <a:gd name="T85" fmla="*/ 395 h 817"/>
                <a:gd name="T86" fmla="*/ 357 w 1306"/>
                <a:gd name="T87" fmla="*/ 445 h 817"/>
                <a:gd name="T88" fmla="*/ 399 w 1306"/>
                <a:gd name="T89" fmla="*/ 614 h 817"/>
                <a:gd name="T90" fmla="*/ 359 w 1306"/>
                <a:gd name="T91" fmla="*/ 778 h 817"/>
                <a:gd name="T92" fmla="*/ 305 w 1306"/>
                <a:gd name="T93" fmla="*/ 697 h 817"/>
                <a:gd name="T94" fmla="*/ 303 w 1306"/>
                <a:gd name="T95" fmla="*/ 522 h 817"/>
                <a:gd name="T96" fmla="*/ 199 w 1306"/>
                <a:gd name="T97" fmla="*/ 353 h 817"/>
                <a:gd name="T98" fmla="*/ 0 w 1306"/>
                <a:gd name="T99" fmla="*/ 215 h 817"/>
                <a:gd name="T100" fmla="*/ 210 w 1306"/>
                <a:gd name="T101" fmla="*/ 272 h 817"/>
                <a:gd name="T102" fmla="*/ 318 w 1306"/>
                <a:gd name="T103" fmla="*/ 217 h 817"/>
                <a:gd name="T104" fmla="*/ 321 w 1306"/>
                <a:gd name="T105" fmla="*/ 93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06" h="817">
                  <a:moveTo>
                    <a:pt x="519" y="522"/>
                  </a:moveTo>
                  <a:lnTo>
                    <a:pt x="536" y="523"/>
                  </a:lnTo>
                  <a:lnTo>
                    <a:pt x="552" y="527"/>
                  </a:lnTo>
                  <a:lnTo>
                    <a:pt x="568" y="533"/>
                  </a:lnTo>
                  <a:lnTo>
                    <a:pt x="582" y="541"/>
                  </a:lnTo>
                  <a:lnTo>
                    <a:pt x="592" y="551"/>
                  </a:lnTo>
                  <a:lnTo>
                    <a:pt x="598" y="562"/>
                  </a:lnTo>
                  <a:lnTo>
                    <a:pt x="600" y="574"/>
                  </a:lnTo>
                  <a:lnTo>
                    <a:pt x="598" y="586"/>
                  </a:lnTo>
                  <a:lnTo>
                    <a:pt x="592" y="596"/>
                  </a:lnTo>
                  <a:lnTo>
                    <a:pt x="579" y="608"/>
                  </a:lnTo>
                  <a:lnTo>
                    <a:pt x="562" y="617"/>
                  </a:lnTo>
                  <a:lnTo>
                    <a:pt x="541" y="623"/>
                  </a:lnTo>
                  <a:lnTo>
                    <a:pt x="519" y="625"/>
                  </a:lnTo>
                  <a:lnTo>
                    <a:pt x="502" y="624"/>
                  </a:lnTo>
                  <a:lnTo>
                    <a:pt x="486" y="621"/>
                  </a:lnTo>
                  <a:lnTo>
                    <a:pt x="469" y="614"/>
                  </a:lnTo>
                  <a:lnTo>
                    <a:pt x="455" y="606"/>
                  </a:lnTo>
                  <a:lnTo>
                    <a:pt x="445" y="596"/>
                  </a:lnTo>
                  <a:lnTo>
                    <a:pt x="438" y="585"/>
                  </a:lnTo>
                  <a:lnTo>
                    <a:pt x="437" y="573"/>
                  </a:lnTo>
                  <a:lnTo>
                    <a:pt x="440" y="561"/>
                  </a:lnTo>
                  <a:lnTo>
                    <a:pt x="445" y="551"/>
                  </a:lnTo>
                  <a:lnTo>
                    <a:pt x="458" y="539"/>
                  </a:lnTo>
                  <a:lnTo>
                    <a:pt x="475" y="530"/>
                  </a:lnTo>
                  <a:lnTo>
                    <a:pt x="496" y="524"/>
                  </a:lnTo>
                  <a:lnTo>
                    <a:pt x="519" y="522"/>
                  </a:lnTo>
                  <a:close/>
                  <a:moveTo>
                    <a:pt x="984" y="471"/>
                  </a:moveTo>
                  <a:lnTo>
                    <a:pt x="997" y="472"/>
                  </a:lnTo>
                  <a:lnTo>
                    <a:pt x="1011" y="474"/>
                  </a:lnTo>
                  <a:lnTo>
                    <a:pt x="1030" y="481"/>
                  </a:lnTo>
                  <a:lnTo>
                    <a:pt x="1044" y="492"/>
                  </a:lnTo>
                  <a:lnTo>
                    <a:pt x="1051" y="505"/>
                  </a:lnTo>
                  <a:lnTo>
                    <a:pt x="1053" y="515"/>
                  </a:lnTo>
                  <a:lnTo>
                    <a:pt x="1051" y="524"/>
                  </a:lnTo>
                  <a:lnTo>
                    <a:pt x="1046" y="534"/>
                  </a:lnTo>
                  <a:lnTo>
                    <a:pt x="1034" y="545"/>
                  </a:lnTo>
                  <a:lnTo>
                    <a:pt x="1019" y="552"/>
                  </a:lnTo>
                  <a:lnTo>
                    <a:pt x="1003" y="557"/>
                  </a:lnTo>
                  <a:lnTo>
                    <a:pt x="983" y="559"/>
                  </a:lnTo>
                  <a:lnTo>
                    <a:pt x="969" y="558"/>
                  </a:lnTo>
                  <a:lnTo>
                    <a:pt x="955" y="555"/>
                  </a:lnTo>
                  <a:lnTo>
                    <a:pt x="936" y="548"/>
                  </a:lnTo>
                  <a:lnTo>
                    <a:pt x="922" y="537"/>
                  </a:lnTo>
                  <a:lnTo>
                    <a:pt x="915" y="523"/>
                  </a:lnTo>
                  <a:lnTo>
                    <a:pt x="913" y="514"/>
                  </a:lnTo>
                  <a:lnTo>
                    <a:pt x="915" y="504"/>
                  </a:lnTo>
                  <a:lnTo>
                    <a:pt x="920" y="495"/>
                  </a:lnTo>
                  <a:lnTo>
                    <a:pt x="931" y="485"/>
                  </a:lnTo>
                  <a:lnTo>
                    <a:pt x="946" y="477"/>
                  </a:lnTo>
                  <a:lnTo>
                    <a:pt x="964" y="473"/>
                  </a:lnTo>
                  <a:lnTo>
                    <a:pt x="984" y="471"/>
                  </a:lnTo>
                  <a:close/>
                  <a:moveTo>
                    <a:pt x="82" y="423"/>
                  </a:moveTo>
                  <a:lnTo>
                    <a:pt x="97" y="424"/>
                  </a:lnTo>
                  <a:lnTo>
                    <a:pt x="111" y="427"/>
                  </a:lnTo>
                  <a:lnTo>
                    <a:pt x="125" y="433"/>
                  </a:lnTo>
                  <a:lnTo>
                    <a:pt x="136" y="439"/>
                  </a:lnTo>
                  <a:lnTo>
                    <a:pt x="146" y="448"/>
                  </a:lnTo>
                  <a:lnTo>
                    <a:pt x="151" y="458"/>
                  </a:lnTo>
                  <a:lnTo>
                    <a:pt x="152" y="468"/>
                  </a:lnTo>
                  <a:lnTo>
                    <a:pt x="150" y="478"/>
                  </a:lnTo>
                  <a:lnTo>
                    <a:pt x="145" y="487"/>
                  </a:lnTo>
                  <a:lnTo>
                    <a:pt x="134" y="497"/>
                  </a:lnTo>
                  <a:lnTo>
                    <a:pt x="119" y="505"/>
                  </a:lnTo>
                  <a:lnTo>
                    <a:pt x="102" y="510"/>
                  </a:lnTo>
                  <a:lnTo>
                    <a:pt x="82" y="512"/>
                  </a:lnTo>
                  <a:lnTo>
                    <a:pt x="68" y="511"/>
                  </a:lnTo>
                  <a:lnTo>
                    <a:pt x="54" y="508"/>
                  </a:lnTo>
                  <a:lnTo>
                    <a:pt x="36" y="500"/>
                  </a:lnTo>
                  <a:lnTo>
                    <a:pt x="22" y="490"/>
                  </a:lnTo>
                  <a:lnTo>
                    <a:pt x="14" y="477"/>
                  </a:lnTo>
                  <a:lnTo>
                    <a:pt x="13" y="466"/>
                  </a:lnTo>
                  <a:lnTo>
                    <a:pt x="15" y="457"/>
                  </a:lnTo>
                  <a:lnTo>
                    <a:pt x="20" y="448"/>
                  </a:lnTo>
                  <a:lnTo>
                    <a:pt x="31" y="438"/>
                  </a:lnTo>
                  <a:lnTo>
                    <a:pt x="46" y="430"/>
                  </a:lnTo>
                  <a:lnTo>
                    <a:pt x="63" y="425"/>
                  </a:lnTo>
                  <a:lnTo>
                    <a:pt x="82" y="423"/>
                  </a:lnTo>
                  <a:close/>
                  <a:moveTo>
                    <a:pt x="771" y="138"/>
                  </a:moveTo>
                  <a:lnTo>
                    <a:pt x="783" y="139"/>
                  </a:lnTo>
                  <a:lnTo>
                    <a:pt x="796" y="141"/>
                  </a:lnTo>
                  <a:lnTo>
                    <a:pt x="811" y="147"/>
                  </a:lnTo>
                  <a:lnTo>
                    <a:pt x="823" y="157"/>
                  </a:lnTo>
                  <a:lnTo>
                    <a:pt x="829" y="167"/>
                  </a:lnTo>
                  <a:lnTo>
                    <a:pt x="830" y="181"/>
                  </a:lnTo>
                  <a:lnTo>
                    <a:pt x="825" y="194"/>
                  </a:lnTo>
                  <a:lnTo>
                    <a:pt x="816" y="202"/>
                  </a:lnTo>
                  <a:lnTo>
                    <a:pt x="803" y="209"/>
                  </a:lnTo>
                  <a:lnTo>
                    <a:pt x="787" y="213"/>
                  </a:lnTo>
                  <a:lnTo>
                    <a:pt x="771" y="215"/>
                  </a:lnTo>
                  <a:lnTo>
                    <a:pt x="759" y="214"/>
                  </a:lnTo>
                  <a:lnTo>
                    <a:pt x="747" y="212"/>
                  </a:lnTo>
                  <a:lnTo>
                    <a:pt x="730" y="205"/>
                  </a:lnTo>
                  <a:lnTo>
                    <a:pt x="718" y="196"/>
                  </a:lnTo>
                  <a:lnTo>
                    <a:pt x="712" y="184"/>
                  </a:lnTo>
                  <a:lnTo>
                    <a:pt x="711" y="172"/>
                  </a:lnTo>
                  <a:lnTo>
                    <a:pt x="716" y="159"/>
                  </a:lnTo>
                  <a:lnTo>
                    <a:pt x="726" y="150"/>
                  </a:lnTo>
                  <a:lnTo>
                    <a:pt x="738" y="143"/>
                  </a:lnTo>
                  <a:lnTo>
                    <a:pt x="754" y="139"/>
                  </a:lnTo>
                  <a:lnTo>
                    <a:pt x="771" y="138"/>
                  </a:lnTo>
                  <a:close/>
                  <a:moveTo>
                    <a:pt x="575" y="107"/>
                  </a:moveTo>
                  <a:lnTo>
                    <a:pt x="587" y="108"/>
                  </a:lnTo>
                  <a:lnTo>
                    <a:pt x="598" y="110"/>
                  </a:lnTo>
                  <a:lnTo>
                    <a:pt x="614" y="117"/>
                  </a:lnTo>
                  <a:lnTo>
                    <a:pt x="625" y="125"/>
                  </a:lnTo>
                  <a:lnTo>
                    <a:pt x="632" y="137"/>
                  </a:lnTo>
                  <a:lnTo>
                    <a:pt x="633" y="149"/>
                  </a:lnTo>
                  <a:lnTo>
                    <a:pt x="628" y="161"/>
                  </a:lnTo>
                  <a:lnTo>
                    <a:pt x="618" y="170"/>
                  </a:lnTo>
                  <a:lnTo>
                    <a:pt x="605" y="176"/>
                  </a:lnTo>
                  <a:lnTo>
                    <a:pt x="592" y="180"/>
                  </a:lnTo>
                  <a:lnTo>
                    <a:pt x="575" y="182"/>
                  </a:lnTo>
                  <a:lnTo>
                    <a:pt x="552" y="179"/>
                  </a:lnTo>
                  <a:lnTo>
                    <a:pt x="537" y="173"/>
                  </a:lnTo>
                  <a:lnTo>
                    <a:pt x="525" y="163"/>
                  </a:lnTo>
                  <a:lnTo>
                    <a:pt x="519" y="153"/>
                  </a:lnTo>
                  <a:lnTo>
                    <a:pt x="518" y="140"/>
                  </a:lnTo>
                  <a:lnTo>
                    <a:pt x="523" y="128"/>
                  </a:lnTo>
                  <a:lnTo>
                    <a:pt x="533" y="120"/>
                  </a:lnTo>
                  <a:lnTo>
                    <a:pt x="544" y="112"/>
                  </a:lnTo>
                  <a:lnTo>
                    <a:pt x="559" y="109"/>
                  </a:lnTo>
                  <a:lnTo>
                    <a:pt x="575" y="107"/>
                  </a:lnTo>
                  <a:close/>
                  <a:moveTo>
                    <a:pt x="354" y="0"/>
                  </a:moveTo>
                  <a:lnTo>
                    <a:pt x="379" y="36"/>
                  </a:lnTo>
                  <a:lnTo>
                    <a:pt x="398" y="73"/>
                  </a:lnTo>
                  <a:lnTo>
                    <a:pt x="410" y="111"/>
                  </a:lnTo>
                  <a:lnTo>
                    <a:pt x="413" y="150"/>
                  </a:lnTo>
                  <a:lnTo>
                    <a:pt x="410" y="187"/>
                  </a:lnTo>
                  <a:lnTo>
                    <a:pt x="400" y="224"/>
                  </a:lnTo>
                  <a:lnTo>
                    <a:pt x="384" y="259"/>
                  </a:lnTo>
                  <a:lnTo>
                    <a:pt x="361" y="293"/>
                  </a:lnTo>
                  <a:lnTo>
                    <a:pt x="332" y="326"/>
                  </a:lnTo>
                  <a:lnTo>
                    <a:pt x="297" y="356"/>
                  </a:lnTo>
                  <a:lnTo>
                    <a:pt x="327" y="396"/>
                  </a:lnTo>
                  <a:lnTo>
                    <a:pt x="405" y="375"/>
                  </a:lnTo>
                  <a:lnTo>
                    <a:pt x="485" y="360"/>
                  </a:lnTo>
                  <a:lnTo>
                    <a:pt x="566" y="348"/>
                  </a:lnTo>
                  <a:lnTo>
                    <a:pt x="651" y="342"/>
                  </a:lnTo>
                  <a:lnTo>
                    <a:pt x="735" y="340"/>
                  </a:lnTo>
                  <a:lnTo>
                    <a:pt x="824" y="342"/>
                  </a:lnTo>
                  <a:lnTo>
                    <a:pt x="910" y="349"/>
                  </a:lnTo>
                  <a:lnTo>
                    <a:pt x="994" y="361"/>
                  </a:lnTo>
                  <a:lnTo>
                    <a:pt x="1077" y="378"/>
                  </a:lnTo>
                  <a:lnTo>
                    <a:pt x="1156" y="399"/>
                  </a:lnTo>
                  <a:lnTo>
                    <a:pt x="1233" y="425"/>
                  </a:lnTo>
                  <a:lnTo>
                    <a:pt x="1306" y="455"/>
                  </a:lnTo>
                  <a:lnTo>
                    <a:pt x="1246" y="492"/>
                  </a:lnTo>
                  <a:lnTo>
                    <a:pt x="1171" y="463"/>
                  </a:lnTo>
                  <a:lnTo>
                    <a:pt x="1092" y="439"/>
                  </a:lnTo>
                  <a:lnTo>
                    <a:pt x="1012" y="421"/>
                  </a:lnTo>
                  <a:lnTo>
                    <a:pt x="929" y="406"/>
                  </a:lnTo>
                  <a:lnTo>
                    <a:pt x="844" y="398"/>
                  </a:lnTo>
                  <a:lnTo>
                    <a:pt x="759" y="393"/>
                  </a:lnTo>
                  <a:lnTo>
                    <a:pt x="745" y="434"/>
                  </a:lnTo>
                  <a:lnTo>
                    <a:pt x="736" y="474"/>
                  </a:lnTo>
                  <a:lnTo>
                    <a:pt x="734" y="515"/>
                  </a:lnTo>
                  <a:lnTo>
                    <a:pt x="737" y="564"/>
                  </a:lnTo>
                  <a:lnTo>
                    <a:pt x="749" y="610"/>
                  </a:lnTo>
                  <a:lnTo>
                    <a:pt x="767" y="656"/>
                  </a:lnTo>
                  <a:lnTo>
                    <a:pt x="792" y="702"/>
                  </a:lnTo>
                  <a:lnTo>
                    <a:pt x="825" y="746"/>
                  </a:lnTo>
                  <a:lnTo>
                    <a:pt x="764" y="783"/>
                  </a:lnTo>
                  <a:lnTo>
                    <a:pt x="730" y="741"/>
                  </a:lnTo>
                  <a:lnTo>
                    <a:pt x="703" y="698"/>
                  </a:lnTo>
                  <a:lnTo>
                    <a:pt x="680" y="653"/>
                  </a:lnTo>
                  <a:lnTo>
                    <a:pt x="665" y="608"/>
                  </a:lnTo>
                  <a:lnTo>
                    <a:pt x="655" y="561"/>
                  </a:lnTo>
                  <a:lnTo>
                    <a:pt x="652" y="515"/>
                  </a:lnTo>
                  <a:lnTo>
                    <a:pt x="654" y="475"/>
                  </a:lnTo>
                  <a:lnTo>
                    <a:pt x="661" y="435"/>
                  </a:lnTo>
                  <a:lnTo>
                    <a:pt x="673" y="395"/>
                  </a:lnTo>
                  <a:lnTo>
                    <a:pt x="592" y="401"/>
                  </a:lnTo>
                  <a:lnTo>
                    <a:pt x="511" y="410"/>
                  </a:lnTo>
                  <a:lnTo>
                    <a:pt x="433" y="426"/>
                  </a:lnTo>
                  <a:lnTo>
                    <a:pt x="357" y="445"/>
                  </a:lnTo>
                  <a:lnTo>
                    <a:pt x="375" y="487"/>
                  </a:lnTo>
                  <a:lnTo>
                    <a:pt x="389" y="529"/>
                  </a:lnTo>
                  <a:lnTo>
                    <a:pt x="396" y="572"/>
                  </a:lnTo>
                  <a:lnTo>
                    <a:pt x="399" y="614"/>
                  </a:lnTo>
                  <a:lnTo>
                    <a:pt x="396" y="655"/>
                  </a:lnTo>
                  <a:lnTo>
                    <a:pt x="389" y="697"/>
                  </a:lnTo>
                  <a:lnTo>
                    <a:pt x="377" y="738"/>
                  </a:lnTo>
                  <a:lnTo>
                    <a:pt x="359" y="778"/>
                  </a:lnTo>
                  <a:lnTo>
                    <a:pt x="337" y="817"/>
                  </a:lnTo>
                  <a:lnTo>
                    <a:pt x="273" y="778"/>
                  </a:lnTo>
                  <a:lnTo>
                    <a:pt x="292" y="738"/>
                  </a:lnTo>
                  <a:lnTo>
                    <a:pt x="305" y="697"/>
                  </a:lnTo>
                  <a:lnTo>
                    <a:pt x="314" y="655"/>
                  </a:lnTo>
                  <a:lnTo>
                    <a:pt x="317" y="614"/>
                  </a:lnTo>
                  <a:lnTo>
                    <a:pt x="314" y="568"/>
                  </a:lnTo>
                  <a:lnTo>
                    <a:pt x="303" y="522"/>
                  </a:lnTo>
                  <a:lnTo>
                    <a:pt x="286" y="478"/>
                  </a:lnTo>
                  <a:lnTo>
                    <a:pt x="263" y="435"/>
                  </a:lnTo>
                  <a:lnTo>
                    <a:pt x="235" y="393"/>
                  </a:lnTo>
                  <a:lnTo>
                    <a:pt x="199" y="353"/>
                  </a:lnTo>
                  <a:lnTo>
                    <a:pt x="157" y="315"/>
                  </a:lnTo>
                  <a:lnTo>
                    <a:pt x="110" y="279"/>
                  </a:lnTo>
                  <a:lnTo>
                    <a:pt x="58" y="246"/>
                  </a:lnTo>
                  <a:lnTo>
                    <a:pt x="0" y="215"/>
                  </a:lnTo>
                  <a:lnTo>
                    <a:pt x="59" y="179"/>
                  </a:lnTo>
                  <a:lnTo>
                    <a:pt x="114" y="208"/>
                  </a:lnTo>
                  <a:lnTo>
                    <a:pt x="164" y="238"/>
                  </a:lnTo>
                  <a:lnTo>
                    <a:pt x="210" y="272"/>
                  </a:lnTo>
                  <a:lnTo>
                    <a:pt x="252" y="308"/>
                  </a:lnTo>
                  <a:lnTo>
                    <a:pt x="280" y="278"/>
                  </a:lnTo>
                  <a:lnTo>
                    <a:pt x="302" y="249"/>
                  </a:lnTo>
                  <a:lnTo>
                    <a:pt x="318" y="217"/>
                  </a:lnTo>
                  <a:lnTo>
                    <a:pt x="328" y="184"/>
                  </a:lnTo>
                  <a:lnTo>
                    <a:pt x="332" y="150"/>
                  </a:lnTo>
                  <a:lnTo>
                    <a:pt x="329" y="122"/>
                  </a:lnTo>
                  <a:lnTo>
                    <a:pt x="321" y="93"/>
                  </a:lnTo>
                  <a:lnTo>
                    <a:pt x="309" y="66"/>
                  </a:lnTo>
                  <a:lnTo>
                    <a:pt x="291" y="39"/>
                  </a:lnTo>
                  <a:lnTo>
                    <a:pt x="35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1F4AB8ED-E64B-0DA1-6373-FF47FF3BD00E}"/>
              </a:ext>
            </a:extLst>
          </p:cNvPr>
          <p:cNvGrpSpPr/>
          <p:nvPr/>
        </p:nvGrpSpPr>
        <p:grpSpPr>
          <a:xfrm>
            <a:off x="6014338" y="4971191"/>
            <a:ext cx="286614" cy="512323"/>
            <a:chOff x="6014338" y="4971191"/>
            <a:chExt cx="286614" cy="512323"/>
          </a:xfrm>
        </p:grpSpPr>
        <p:sp>
          <p:nvSpPr>
            <p:cNvPr id="84" name="Freeform 46">
              <a:extLst>
                <a:ext uri="{FF2B5EF4-FFF2-40B4-BE49-F238E27FC236}">
                  <a16:creationId xmlns:a16="http://schemas.microsoft.com/office/drawing/2014/main" id="{6224A032-AA67-4E1D-B11E-6FB9C23A1D40}"/>
                </a:ext>
              </a:extLst>
            </p:cNvPr>
            <p:cNvSpPr>
              <a:spLocks/>
            </p:cNvSpPr>
            <p:nvPr/>
          </p:nvSpPr>
          <p:spPr bwMode="auto">
            <a:xfrm>
              <a:off x="6014338" y="4971191"/>
              <a:ext cx="286614" cy="512323"/>
            </a:xfrm>
            <a:custGeom>
              <a:avLst/>
              <a:gdLst>
                <a:gd name="T0" fmla="*/ 562 w 1124"/>
                <a:gd name="T1" fmla="*/ 0 h 2003"/>
                <a:gd name="T2" fmla="*/ 622 w 1124"/>
                <a:gd name="T3" fmla="*/ 2 h 2003"/>
                <a:gd name="T4" fmla="*/ 679 w 1124"/>
                <a:gd name="T5" fmla="*/ 8 h 2003"/>
                <a:gd name="T6" fmla="*/ 738 w 1124"/>
                <a:gd name="T7" fmla="*/ 16 h 2003"/>
                <a:gd name="T8" fmla="*/ 793 w 1124"/>
                <a:gd name="T9" fmla="*/ 30 h 2003"/>
                <a:gd name="T10" fmla="*/ 844 w 1124"/>
                <a:gd name="T11" fmla="*/ 46 h 2003"/>
                <a:gd name="T12" fmla="*/ 892 w 1124"/>
                <a:gd name="T13" fmla="*/ 67 h 2003"/>
                <a:gd name="T14" fmla="*/ 934 w 1124"/>
                <a:gd name="T15" fmla="*/ 90 h 2003"/>
                <a:gd name="T16" fmla="*/ 973 w 1124"/>
                <a:gd name="T17" fmla="*/ 118 h 2003"/>
                <a:gd name="T18" fmla="*/ 1008 w 1124"/>
                <a:gd name="T19" fmla="*/ 148 h 2003"/>
                <a:gd name="T20" fmla="*/ 1038 w 1124"/>
                <a:gd name="T21" fmla="*/ 182 h 2003"/>
                <a:gd name="T22" fmla="*/ 1064 w 1124"/>
                <a:gd name="T23" fmla="*/ 219 h 2003"/>
                <a:gd name="T24" fmla="*/ 1086 w 1124"/>
                <a:gd name="T25" fmla="*/ 258 h 2003"/>
                <a:gd name="T26" fmla="*/ 1102 w 1124"/>
                <a:gd name="T27" fmla="*/ 301 h 2003"/>
                <a:gd name="T28" fmla="*/ 1114 w 1124"/>
                <a:gd name="T29" fmla="*/ 347 h 2003"/>
                <a:gd name="T30" fmla="*/ 1122 w 1124"/>
                <a:gd name="T31" fmla="*/ 396 h 2003"/>
                <a:gd name="T32" fmla="*/ 1124 w 1124"/>
                <a:gd name="T33" fmla="*/ 447 h 2003"/>
                <a:gd name="T34" fmla="*/ 1124 w 1124"/>
                <a:gd name="T35" fmla="*/ 1438 h 2003"/>
                <a:gd name="T36" fmla="*/ 1122 w 1124"/>
                <a:gd name="T37" fmla="*/ 1459 h 2003"/>
                <a:gd name="T38" fmla="*/ 1116 w 1124"/>
                <a:gd name="T39" fmla="*/ 1480 h 2003"/>
                <a:gd name="T40" fmla="*/ 1106 w 1124"/>
                <a:gd name="T41" fmla="*/ 1499 h 2003"/>
                <a:gd name="T42" fmla="*/ 1091 w 1124"/>
                <a:gd name="T43" fmla="*/ 1517 h 2003"/>
                <a:gd name="T44" fmla="*/ 642 w 1124"/>
                <a:gd name="T45" fmla="*/ 1969 h 2003"/>
                <a:gd name="T46" fmla="*/ 624 w 1124"/>
                <a:gd name="T47" fmla="*/ 1983 h 2003"/>
                <a:gd name="T48" fmla="*/ 605 w 1124"/>
                <a:gd name="T49" fmla="*/ 1994 h 2003"/>
                <a:gd name="T50" fmla="*/ 584 w 1124"/>
                <a:gd name="T51" fmla="*/ 2000 h 2003"/>
                <a:gd name="T52" fmla="*/ 562 w 1124"/>
                <a:gd name="T53" fmla="*/ 2003 h 2003"/>
                <a:gd name="T54" fmla="*/ 540 w 1124"/>
                <a:gd name="T55" fmla="*/ 2000 h 2003"/>
                <a:gd name="T56" fmla="*/ 519 w 1124"/>
                <a:gd name="T57" fmla="*/ 1994 h 2003"/>
                <a:gd name="T58" fmla="*/ 500 w 1124"/>
                <a:gd name="T59" fmla="*/ 1984 h 2003"/>
                <a:gd name="T60" fmla="*/ 482 w 1124"/>
                <a:gd name="T61" fmla="*/ 1969 h 2003"/>
                <a:gd name="T62" fmla="*/ 33 w 1124"/>
                <a:gd name="T63" fmla="*/ 1517 h 2003"/>
                <a:gd name="T64" fmla="*/ 18 w 1124"/>
                <a:gd name="T65" fmla="*/ 1499 h 2003"/>
                <a:gd name="T66" fmla="*/ 8 w 1124"/>
                <a:gd name="T67" fmla="*/ 1480 h 2003"/>
                <a:gd name="T68" fmla="*/ 2 w 1124"/>
                <a:gd name="T69" fmla="*/ 1459 h 2003"/>
                <a:gd name="T70" fmla="*/ 0 w 1124"/>
                <a:gd name="T71" fmla="*/ 1438 h 2003"/>
                <a:gd name="T72" fmla="*/ 0 w 1124"/>
                <a:gd name="T73" fmla="*/ 447 h 2003"/>
                <a:gd name="T74" fmla="*/ 2 w 1124"/>
                <a:gd name="T75" fmla="*/ 396 h 2003"/>
                <a:gd name="T76" fmla="*/ 10 w 1124"/>
                <a:gd name="T77" fmla="*/ 348 h 2003"/>
                <a:gd name="T78" fmla="*/ 21 w 1124"/>
                <a:gd name="T79" fmla="*/ 302 h 2003"/>
                <a:gd name="T80" fmla="*/ 38 w 1124"/>
                <a:gd name="T81" fmla="*/ 259 h 2003"/>
                <a:gd name="T82" fmla="*/ 59 w 1124"/>
                <a:gd name="T83" fmla="*/ 220 h 2003"/>
                <a:gd name="T84" fmla="*/ 85 w 1124"/>
                <a:gd name="T85" fmla="*/ 183 h 2003"/>
                <a:gd name="T86" fmla="*/ 115 w 1124"/>
                <a:gd name="T87" fmla="*/ 149 h 2003"/>
                <a:gd name="T88" fmla="*/ 149 w 1124"/>
                <a:gd name="T89" fmla="*/ 120 h 2003"/>
                <a:gd name="T90" fmla="*/ 187 w 1124"/>
                <a:gd name="T91" fmla="*/ 92 h 2003"/>
                <a:gd name="T92" fmla="*/ 229 w 1124"/>
                <a:gd name="T93" fmla="*/ 68 h 2003"/>
                <a:gd name="T94" fmla="*/ 276 w 1124"/>
                <a:gd name="T95" fmla="*/ 48 h 2003"/>
                <a:gd name="T96" fmla="*/ 325 w 1124"/>
                <a:gd name="T97" fmla="*/ 31 h 2003"/>
                <a:gd name="T98" fmla="*/ 379 w 1124"/>
                <a:gd name="T99" fmla="*/ 18 h 2003"/>
                <a:gd name="T100" fmla="*/ 436 w 1124"/>
                <a:gd name="T101" fmla="*/ 9 h 2003"/>
                <a:gd name="T102" fmla="*/ 498 w 1124"/>
                <a:gd name="T103" fmla="*/ 2 h 2003"/>
                <a:gd name="T104" fmla="*/ 562 w 1124"/>
                <a:gd name="T105" fmla="*/ 0 h 2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24" h="2003">
                  <a:moveTo>
                    <a:pt x="562" y="0"/>
                  </a:moveTo>
                  <a:lnTo>
                    <a:pt x="622" y="2"/>
                  </a:lnTo>
                  <a:lnTo>
                    <a:pt x="679" y="8"/>
                  </a:lnTo>
                  <a:lnTo>
                    <a:pt x="738" y="16"/>
                  </a:lnTo>
                  <a:lnTo>
                    <a:pt x="793" y="30"/>
                  </a:lnTo>
                  <a:lnTo>
                    <a:pt x="844" y="46"/>
                  </a:lnTo>
                  <a:lnTo>
                    <a:pt x="892" y="67"/>
                  </a:lnTo>
                  <a:lnTo>
                    <a:pt x="934" y="90"/>
                  </a:lnTo>
                  <a:lnTo>
                    <a:pt x="973" y="118"/>
                  </a:lnTo>
                  <a:lnTo>
                    <a:pt x="1008" y="148"/>
                  </a:lnTo>
                  <a:lnTo>
                    <a:pt x="1038" y="182"/>
                  </a:lnTo>
                  <a:lnTo>
                    <a:pt x="1064" y="219"/>
                  </a:lnTo>
                  <a:lnTo>
                    <a:pt x="1086" y="258"/>
                  </a:lnTo>
                  <a:lnTo>
                    <a:pt x="1102" y="301"/>
                  </a:lnTo>
                  <a:lnTo>
                    <a:pt x="1114" y="347"/>
                  </a:lnTo>
                  <a:lnTo>
                    <a:pt x="1122" y="396"/>
                  </a:lnTo>
                  <a:lnTo>
                    <a:pt x="1124" y="447"/>
                  </a:lnTo>
                  <a:lnTo>
                    <a:pt x="1124" y="1438"/>
                  </a:lnTo>
                  <a:lnTo>
                    <a:pt x="1122" y="1459"/>
                  </a:lnTo>
                  <a:lnTo>
                    <a:pt x="1116" y="1480"/>
                  </a:lnTo>
                  <a:lnTo>
                    <a:pt x="1106" y="1499"/>
                  </a:lnTo>
                  <a:lnTo>
                    <a:pt x="1091" y="1517"/>
                  </a:lnTo>
                  <a:lnTo>
                    <a:pt x="642" y="1969"/>
                  </a:lnTo>
                  <a:lnTo>
                    <a:pt x="624" y="1983"/>
                  </a:lnTo>
                  <a:lnTo>
                    <a:pt x="605" y="1994"/>
                  </a:lnTo>
                  <a:lnTo>
                    <a:pt x="584" y="2000"/>
                  </a:lnTo>
                  <a:lnTo>
                    <a:pt x="562" y="2003"/>
                  </a:lnTo>
                  <a:lnTo>
                    <a:pt x="540" y="2000"/>
                  </a:lnTo>
                  <a:lnTo>
                    <a:pt x="519" y="1994"/>
                  </a:lnTo>
                  <a:lnTo>
                    <a:pt x="500" y="1984"/>
                  </a:lnTo>
                  <a:lnTo>
                    <a:pt x="482" y="1969"/>
                  </a:lnTo>
                  <a:lnTo>
                    <a:pt x="33" y="1517"/>
                  </a:lnTo>
                  <a:lnTo>
                    <a:pt x="18" y="1499"/>
                  </a:lnTo>
                  <a:lnTo>
                    <a:pt x="8" y="1480"/>
                  </a:lnTo>
                  <a:lnTo>
                    <a:pt x="2" y="1459"/>
                  </a:lnTo>
                  <a:lnTo>
                    <a:pt x="0" y="1438"/>
                  </a:lnTo>
                  <a:lnTo>
                    <a:pt x="0" y="447"/>
                  </a:lnTo>
                  <a:lnTo>
                    <a:pt x="2" y="396"/>
                  </a:lnTo>
                  <a:lnTo>
                    <a:pt x="10" y="348"/>
                  </a:lnTo>
                  <a:lnTo>
                    <a:pt x="21" y="302"/>
                  </a:lnTo>
                  <a:lnTo>
                    <a:pt x="38" y="259"/>
                  </a:lnTo>
                  <a:lnTo>
                    <a:pt x="59" y="220"/>
                  </a:lnTo>
                  <a:lnTo>
                    <a:pt x="85" y="183"/>
                  </a:lnTo>
                  <a:lnTo>
                    <a:pt x="115" y="149"/>
                  </a:lnTo>
                  <a:lnTo>
                    <a:pt x="149" y="120"/>
                  </a:lnTo>
                  <a:lnTo>
                    <a:pt x="187" y="92"/>
                  </a:lnTo>
                  <a:lnTo>
                    <a:pt x="229" y="68"/>
                  </a:lnTo>
                  <a:lnTo>
                    <a:pt x="276" y="48"/>
                  </a:lnTo>
                  <a:lnTo>
                    <a:pt x="325" y="31"/>
                  </a:lnTo>
                  <a:lnTo>
                    <a:pt x="379" y="18"/>
                  </a:lnTo>
                  <a:lnTo>
                    <a:pt x="436" y="9"/>
                  </a:lnTo>
                  <a:lnTo>
                    <a:pt x="498" y="2"/>
                  </a:lnTo>
                  <a:lnTo>
                    <a:pt x="56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47">
              <a:extLst>
                <a:ext uri="{FF2B5EF4-FFF2-40B4-BE49-F238E27FC236}">
                  <a16:creationId xmlns:a16="http://schemas.microsoft.com/office/drawing/2014/main" id="{B6255022-4055-4942-9BAD-31293F336F6A}"/>
                </a:ext>
              </a:extLst>
            </p:cNvPr>
            <p:cNvSpPr>
              <a:spLocks noEditPoints="1"/>
            </p:cNvSpPr>
            <p:nvPr/>
          </p:nvSpPr>
          <p:spPr bwMode="auto">
            <a:xfrm>
              <a:off x="6042999" y="4999852"/>
              <a:ext cx="229291" cy="455000"/>
            </a:xfrm>
            <a:custGeom>
              <a:avLst/>
              <a:gdLst>
                <a:gd name="T0" fmla="*/ 413 w 900"/>
                <a:gd name="T1" fmla="*/ 334 h 1777"/>
                <a:gd name="T2" fmla="*/ 344 w 900"/>
                <a:gd name="T3" fmla="*/ 357 h 1777"/>
                <a:gd name="T4" fmla="*/ 287 w 900"/>
                <a:gd name="T5" fmla="*/ 399 h 1777"/>
                <a:gd name="T6" fmla="*/ 245 w 900"/>
                <a:gd name="T7" fmla="*/ 456 h 1777"/>
                <a:gd name="T8" fmla="*/ 223 w 900"/>
                <a:gd name="T9" fmla="*/ 524 h 1777"/>
                <a:gd name="T10" fmla="*/ 223 w 900"/>
                <a:gd name="T11" fmla="*/ 599 h 1777"/>
                <a:gd name="T12" fmla="*/ 245 w 900"/>
                <a:gd name="T13" fmla="*/ 668 h 1777"/>
                <a:gd name="T14" fmla="*/ 287 w 900"/>
                <a:gd name="T15" fmla="*/ 725 h 1777"/>
                <a:gd name="T16" fmla="*/ 344 w 900"/>
                <a:gd name="T17" fmla="*/ 766 h 1777"/>
                <a:gd name="T18" fmla="*/ 413 w 900"/>
                <a:gd name="T19" fmla="*/ 789 h 1777"/>
                <a:gd name="T20" fmla="*/ 487 w 900"/>
                <a:gd name="T21" fmla="*/ 789 h 1777"/>
                <a:gd name="T22" fmla="*/ 556 w 900"/>
                <a:gd name="T23" fmla="*/ 766 h 1777"/>
                <a:gd name="T24" fmla="*/ 613 w 900"/>
                <a:gd name="T25" fmla="*/ 725 h 1777"/>
                <a:gd name="T26" fmla="*/ 655 w 900"/>
                <a:gd name="T27" fmla="*/ 668 h 1777"/>
                <a:gd name="T28" fmla="*/ 677 w 900"/>
                <a:gd name="T29" fmla="*/ 599 h 1777"/>
                <a:gd name="T30" fmla="*/ 677 w 900"/>
                <a:gd name="T31" fmla="*/ 524 h 1777"/>
                <a:gd name="T32" fmla="*/ 655 w 900"/>
                <a:gd name="T33" fmla="*/ 456 h 1777"/>
                <a:gd name="T34" fmla="*/ 613 w 900"/>
                <a:gd name="T35" fmla="*/ 399 h 1777"/>
                <a:gd name="T36" fmla="*/ 556 w 900"/>
                <a:gd name="T37" fmla="*/ 357 h 1777"/>
                <a:gd name="T38" fmla="*/ 487 w 900"/>
                <a:gd name="T39" fmla="*/ 334 h 1777"/>
                <a:gd name="T40" fmla="*/ 450 w 900"/>
                <a:gd name="T41" fmla="*/ 0 h 1777"/>
                <a:gd name="T42" fmla="*/ 554 w 900"/>
                <a:gd name="T43" fmla="*/ 7 h 1777"/>
                <a:gd name="T44" fmla="*/ 615 w 900"/>
                <a:gd name="T45" fmla="*/ 16 h 1777"/>
                <a:gd name="T46" fmla="*/ 675 w 900"/>
                <a:gd name="T47" fmla="*/ 32 h 1777"/>
                <a:gd name="T48" fmla="*/ 733 w 900"/>
                <a:gd name="T49" fmla="*/ 56 h 1777"/>
                <a:gd name="T50" fmla="*/ 787 w 900"/>
                <a:gd name="T51" fmla="*/ 89 h 1777"/>
                <a:gd name="T52" fmla="*/ 832 w 900"/>
                <a:gd name="T53" fmla="*/ 131 h 1777"/>
                <a:gd name="T54" fmla="*/ 868 w 900"/>
                <a:gd name="T55" fmla="*/ 186 h 1777"/>
                <a:gd name="T56" fmla="*/ 892 w 900"/>
                <a:gd name="T57" fmla="*/ 253 h 1777"/>
                <a:gd name="T58" fmla="*/ 900 w 900"/>
                <a:gd name="T59" fmla="*/ 334 h 1777"/>
                <a:gd name="T60" fmla="*/ 450 w 900"/>
                <a:gd name="T61" fmla="*/ 1777 h 1777"/>
                <a:gd name="T62" fmla="*/ 0 w 900"/>
                <a:gd name="T63" fmla="*/ 334 h 1777"/>
                <a:gd name="T64" fmla="*/ 8 w 900"/>
                <a:gd name="T65" fmla="*/ 254 h 1777"/>
                <a:gd name="T66" fmla="*/ 31 w 900"/>
                <a:gd name="T67" fmla="*/ 188 h 1777"/>
                <a:gd name="T68" fmla="*/ 65 w 900"/>
                <a:gd name="T69" fmla="*/ 133 h 1777"/>
                <a:gd name="T70" fmla="*/ 110 w 900"/>
                <a:gd name="T71" fmla="*/ 91 h 1777"/>
                <a:gd name="T72" fmla="*/ 162 w 900"/>
                <a:gd name="T73" fmla="*/ 58 h 1777"/>
                <a:gd name="T74" fmla="*/ 219 w 900"/>
                <a:gd name="T75" fmla="*/ 34 h 1777"/>
                <a:gd name="T76" fmla="*/ 279 w 900"/>
                <a:gd name="T77" fmla="*/ 17 h 1777"/>
                <a:gd name="T78" fmla="*/ 339 w 900"/>
                <a:gd name="T79" fmla="*/ 7 h 1777"/>
                <a:gd name="T80" fmla="*/ 396 w 900"/>
                <a:gd name="T81" fmla="*/ 1 h 1777"/>
                <a:gd name="T82" fmla="*/ 450 w 900"/>
                <a:gd name="T83" fmla="*/ 0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00" h="1777">
                  <a:moveTo>
                    <a:pt x="450" y="331"/>
                  </a:moveTo>
                  <a:lnTo>
                    <a:pt x="413" y="334"/>
                  </a:lnTo>
                  <a:lnTo>
                    <a:pt x="377" y="344"/>
                  </a:lnTo>
                  <a:lnTo>
                    <a:pt x="344" y="357"/>
                  </a:lnTo>
                  <a:lnTo>
                    <a:pt x="314" y="376"/>
                  </a:lnTo>
                  <a:lnTo>
                    <a:pt x="287" y="399"/>
                  </a:lnTo>
                  <a:lnTo>
                    <a:pt x="264" y="426"/>
                  </a:lnTo>
                  <a:lnTo>
                    <a:pt x="245" y="456"/>
                  </a:lnTo>
                  <a:lnTo>
                    <a:pt x="231" y="489"/>
                  </a:lnTo>
                  <a:lnTo>
                    <a:pt x="223" y="524"/>
                  </a:lnTo>
                  <a:lnTo>
                    <a:pt x="220" y="562"/>
                  </a:lnTo>
                  <a:lnTo>
                    <a:pt x="223" y="599"/>
                  </a:lnTo>
                  <a:lnTo>
                    <a:pt x="231" y="635"/>
                  </a:lnTo>
                  <a:lnTo>
                    <a:pt x="245" y="668"/>
                  </a:lnTo>
                  <a:lnTo>
                    <a:pt x="264" y="698"/>
                  </a:lnTo>
                  <a:lnTo>
                    <a:pt x="287" y="725"/>
                  </a:lnTo>
                  <a:lnTo>
                    <a:pt x="314" y="748"/>
                  </a:lnTo>
                  <a:lnTo>
                    <a:pt x="344" y="766"/>
                  </a:lnTo>
                  <a:lnTo>
                    <a:pt x="377" y="781"/>
                  </a:lnTo>
                  <a:lnTo>
                    <a:pt x="413" y="789"/>
                  </a:lnTo>
                  <a:lnTo>
                    <a:pt x="450" y="793"/>
                  </a:lnTo>
                  <a:lnTo>
                    <a:pt x="487" y="789"/>
                  </a:lnTo>
                  <a:lnTo>
                    <a:pt x="523" y="781"/>
                  </a:lnTo>
                  <a:lnTo>
                    <a:pt x="556" y="766"/>
                  </a:lnTo>
                  <a:lnTo>
                    <a:pt x="586" y="748"/>
                  </a:lnTo>
                  <a:lnTo>
                    <a:pt x="613" y="725"/>
                  </a:lnTo>
                  <a:lnTo>
                    <a:pt x="636" y="698"/>
                  </a:lnTo>
                  <a:lnTo>
                    <a:pt x="655" y="668"/>
                  </a:lnTo>
                  <a:lnTo>
                    <a:pt x="669" y="635"/>
                  </a:lnTo>
                  <a:lnTo>
                    <a:pt x="677" y="599"/>
                  </a:lnTo>
                  <a:lnTo>
                    <a:pt x="680" y="562"/>
                  </a:lnTo>
                  <a:lnTo>
                    <a:pt x="677" y="524"/>
                  </a:lnTo>
                  <a:lnTo>
                    <a:pt x="669" y="489"/>
                  </a:lnTo>
                  <a:lnTo>
                    <a:pt x="655" y="456"/>
                  </a:lnTo>
                  <a:lnTo>
                    <a:pt x="636" y="426"/>
                  </a:lnTo>
                  <a:lnTo>
                    <a:pt x="613" y="399"/>
                  </a:lnTo>
                  <a:lnTo>
                    <a:pt x="586" y="376"/>
                  </a:lnTo>
                  <a:lnTo>
                    <a:pt x="556" y="357"/>
                  </a:lnTo>
                  <a:lnTo>
                    <a:pt x="523" y="344"/>
                  </a:lnTo>
                  <a:lnTo>
                    <a:pt x="487" y="334"/>
                  </a:lnTo>
                  <a:lnTo>
                    <a:pt x="450" y="331"/>
                  </a:lnTo>
                  <a:close/>
                  <a:moveTo>
                    <a:pt x="450" y="0"/>
                  </a:moveTo>
                  <a:lnTo>
                    <a:pt x="500" y="1"/>
                  </a:lnTo>
                  <a:lnTo>
                    <a:pt x="554" y="7"/>
                  </a:lnTo>
                  <a:lnTo>
                    <a:pt x="584" y="11"/>
                  </a:lnTo>
                  <a:lnTo>
                    <a:pt x="615" y="16"/>
                  </a:lnTo>
                  <a:lnTo>
                    <a:pt x="645" y="24"/>
                  </a:lnTo>
                  <a:lnTo>
                    <a:pt x="675" y="32"/>
                  </a:lnTo>
                  <a:lnTo>
                    <a:pt x="705" y="44"/>
                  </a:lnTo>
                  <a:lnTo>
                    <a:pt x="733" y="56"/>
                  </a:lnTo>
                  <a:lnTo>
                    <a:pt x="761" y="71"/>
                  </a:lnTo>
                  <a:lnTo>
                    <a:pt x="787" y="89"/>
                  </a:lnTo>
                  <a:lnTo>
                    <a:pt x="811" y="109"/>
                  </a:lnTo>
                  <a:lnTo>
                    <a:pt x="832" y="131"/>
                  </a:lnTo>
                  <a:lnTo>
                    <a:pt x="851" y="158"/>
                  </a:lnTo>
                  <a:lnTo>
                    <a:pt x="868" y="186"/>
                  </a:lnTo>
                  <a:lnTo>
                    <a:pt x="882" y="218"/>
                  </a:lnTo>
                  <a:lnTo>
                    <a:pt x="892" y="253"/>
                  </a:lnTo>
                  <a:lnTo>
                    <a:pt x="898" y="292"/>
                  </a:lnTo>
                  <a:lnTo>
                    <a:pt x="900" y="334"/>
                  </a:lnTo>
                  <a:lnTo>
                    <a:pt x="900" y="1324"/>
                  </a:lnTo>
                  <a:lnTo>
                    <a:pt x="450" y="1777"/>
                  </a:lnTo>
                  <a:lnTo>
                    <a:pt x="0" y="1324"/>
                  </a:lnTo>
                  <a:lnTo>
                    <a:pt x="0" y="334"/>
                  </a:lnTo>
                  <a:lnTo>
                    <a:pt x="2" y="293"/>
                  </a:lnTo>
                  <a:lnTo>
                    <a:pt x="8" y="254"/>
                  </a:lnTo>
                  <a:lnTo>
                    <a:pt x="18" y="219"/>
                  </a:lnTo>
                  <a:lnTo>
                    <a:pt x="31" y="188"/>
                  </a:lnTo>
                  <a:lnTo>
                    <a:pt x="46" y="160"/>
                  </a:lnTo>
                  <a:lnTo>
                    <a:pt x="65" y="133"/>
                  </a:lnTo>
                  <a:lnTo>
                    <a:pt x="87" y="111"/>
                  </a:lnTo>
                  <a:lnTo>
                    <a:pt x="110" y="91"/>
                  </a:lnTo>
                  <a:lnTo>
                    <a:pt x="135" y="73"/>
                  </a:lnTo>
                  <a:lnTo>
                    <a:pt x="162" y="58"/>
                  </a:lnTo>
                  <a:lnTo>
                    <a:pt x="190" y="45"/>
                  </a:lnTo>
                  <a:lnTo>
                    <a:pt x="219" y="34"/>
                  </a:lnTo>
                  <a:lnTo>
                    <a:pt x="249" y="25"/>
                  </a:lnTo>
                  <a:lnTo>
                    <a:pt x="279" y="17"/>
                  </a:lnTo>
                  <a:lnTo>
                    <a:pt x="308" y="12"/>
                  </a:lnTo>
                  <a:lnTo>
                    <a:pt x="339" y="7"/>
                  </a:lnTo>
                  <a:lnTo>
                    <a:pt x="368" y="4"/>
                  </a:lnTo>
                  <a:lnTo>
                    <a:pt x="396" y="1"/>
                  </a:lnTo>
                  <a:lnTo>
                    <a:pt x="424" y="0"/>
                  </a:lnTo>
                  <a:lnTo>
                    <a:pt x="450"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5946787"/>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C6BF99E-3656-4453-F3D8-F27802A2EBC7}"/>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6" name="Title 1">
            <a:extLst>
              <a:ext uri="{FF2B5EF4-FFF2-40B4-BE49-F238E27FC236}">
                <a16:creationId xmlns:a16="http://schemas.microsoft.com/office/drawing/2014/main" id="{69705A56-0AEE-D50C-9D2F-948C4CC466FD}"/>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7" name="Title 3">
            <a:extLst>
              <a:ext uri="{FF2B5EF4-FFF2-40B4-BE49-F238E27FC236}">
                <a16:creationId xmlns:a16="http://schemas.microsoft.com/office/drawing/2014/main" id="{73639B17-3902-C03E-6840-DA7BE1832424}"/>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err="1">
                <a:ln>
                  <a:noFill/>
                </a:ln>
                <a:solidFill>
                  <a:prstClr val="white"/>
                </a:solidFill>
                <a:effectLst/>
                <a:uLnTx/>
                <a:uFillTx/>
                <a:latin typeface="Avenir Next LT Pro" panose="020B0503020202020204" pitchFamily="34" charset="77"/>
                <a:ea typeface="ＭＳ Ｐゴシック"/>
                <a:cs typeface="Arial"/>
              </a:rPr>
              <a:t>CityMap</a:t>
            </a:r>
            <a:r>
              <a:rPr kumimoji="0" lang="en-US" sz="30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rPr>
              <a:t> 2.0</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0E6DEF1A-FE87-5DB7-0956-E784D8243020}"/>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9" name="Picture 8">
            <a:extLst>
              <a:ext uri="{FF2B5EF4-FFF2-40B4-BE49-F238E27FC236}">
                <a16:creationId xmlns:a16="http://schemas.microsoft.com/office/drawing/2014/main" id="{E3A20D60-1C72-E66B-FF68-679BE84B9132}"/>
              </a:ext>
            </a:extLst>
          </p:cNvPr>
          <p:cNvPicPr>
            <a:picLocks noChangeAspect="1"/>
          </p:cNvPicPr>
          <p:nvPr/>
        </p:nvPicPr>
        <p:blipFill rotWithShape="1">
          <a:blip r:embed="rId2"/>
          <a:srcRect l="109" r="55212" b="3957"/>
          <a:stretch/>
        </p:blipFill>
        <p:spPr>
          <a:xfrm>
            <a:off x="6653742" y="-10718"/>
            <a:ext cx="5438775" cy="944716"/>
          </a:xfrm>
          <a:prstGeom prst="rect">
            <a:avLst/>
          </a:prstGeom>
        </p:spPr>
      </p:pic>
      <p:pic>
        <p:nvPicPr>
          <p:cNvPr id="11" name="Picture 10">
            <a:extLst>
              <a:ext uri="{FF2B5EF4-FFF2-40B4-BE49-F238E27FC236}">
                <a16:creationId xmlns:a16="http://schemas.microsoft.com/office/drawing/2014/main" id="{26C23603-10C7-96F7-D2F9-0241A6DE4DDA}"/>
              </a:ext>
            </a:extLst>
          </p:cNvPr>
          <p:cNvPicPr>
            <a:picLocks noChangeAspect="1"/>
          </p:cNvPicPr>
          <p:nvPr/>
        </p:nvPicPr>
        <p:blipFill>
          <a:blip r:embed="rId3"/>
          <a:stretch>
            <a:fillRect/>
          </a:stretch>
        </p:blipFill>
        <p:spPr>
          <a:xfrm>
            <a:off x="3067663" y="1214716"/>
            <a:ext cx="8897021" cy="52780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7B8B2DA9-2FA7-043A-77E3-C73F14A3AEC3}"/>
              </a:ext>
            </a:extLst>
          </p:cNvPr>
          <p:cNvSpPr txBox="1"/>
          <p:nvPr/>
        </p:nvSpPr>
        <p:spPr>
          <a:xfrm>
            <a:off x="227316" y="3095155"/>
            <a:ext cx="2650790" cy="461665"/>
          </a:xfrm>
          <a:prstGeom prst="rect">
            <a:avLst/>
          </a:prstGeom>
          <a:noFill/>
        </p:spPr>
        <p:txBody>
          <a:bodyPr wrap="none" rtlCol="0">
            <a:spAutoFit/>
          </a:bodyPr>
          <a:lstStyle/>
          <a:p>
            <a:r>
              <a:rPr lang="en-US" sz="2400" dirty="0"/>
              <a:t>gis.nyc.gov/</a:t>
            </a:r>
            <a:r>
              <a:rPr lang="en-US" sz="2400" dirty="0" err="1"/>
              <a:t>citymap</a:t>
            </a:r>
            <a:endParaRPr lang="en-US" sz="2400" dirty="0"/>
          </a:p>
        </p:txBody>
      </p:sp>
    </p:spTree>
    <p:extLst>
      <p:ext uri="{BB962C8B-B14F-4D97-AF65-F5344CB8AC3E}">
        <p14:creationId xmlns:p14="http://schemas.microsoft.com/office/powerpoint/2010/main" val="3529307616"/>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8EAC4B05-AD55-F8FB-82CE-343EDEF88AC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879" t="22047" r="12702" b="22649"/>
          <a:stretch/>
        </p:blipFill>
        <p:spPr>
          <a:xfrm>
            <a:off x="5143500" y="2952950"/>
            <a:ext cx="2019300" cy="1442478"/>
          </a:xfrm>
          <a:prstGeom prst="rect">
            <a:avLst/>
          </a:prstGeom>
        </p:spPr>
      </p:pic>
      <p:sp>
        <p:nvSpPr>
          <p:cNvPr id="5" name="Title 3">
            <a:extLst>
              <a:ext uri="{FF2B5EF4-FFF2-40B4-BE49-F238E27FC236}">
                <a16:creationId xmlns:a16="http://schemas.microsoft.com/office/drawing/2014/main" id="{82C31540-5C57-415B-00B5-24290C6CC551}"/>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6" name="Title 1">
            <a:extLst>
              <a:ext uri="{FF2B5EF4-FFF2-40B4-BE49-F238E27FC236}">
                <a16:creationId xmlns:a16="http://schemas.microsoft.com/office/drawing/2014/main" id="{DDF711B6-698F-F49B-8C2D-32D12C115267}"/>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7" name="Title 3">
            <a:extLst>
              <a:ext uri="{FF2B5EF4-FFF2-40B4-BE49-F238E27FC236}">
                <a16:creationId xmlns:a16="http://schemas.microsoft.com/office/drawing/2014/main" id="{89C45D5F-5D75-C899-F780-8A0961688475}"/>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err="1">
                <a:ln>
                  <a:noFill/>
                </a:ln>
                <a:solidFill>
                  <a:prstClr val="white"/>
                </a:solidFill>
                <a:effectLst/>
                <a:uLnTx/>
                <a:uFillTx/>
                <a:latin typeface="Avenir Next LT Pro" panose="020B0503020202020204" pitchFamily="34" charset="77"/>
                <a:ea typeface="ＭＳ Ｐゴシック"/>
                <a:cs typeface="Arial"/>
              </a:rPr>
              <a:t>CityMap</a:t>
            </a:r>
            <a:r>
              <a:rPr kumimoji="0" lang="en-US" sz="30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rPr>
              <a:t> 2.0</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597D0649-5AD2-C74D-1152-4FF7B492E176}"/>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9" name="Picture 8">
            <a:extLst>
              <a:ext uri="{FF2B5EF4-FFF2-40B4-BE49-F238E27FC236}">
                <a16:creationId xmlns:a16="http://schemas.microsoft.com/office/drawing/2014/main" id="{F3A19FB4-7185-7089-6043-90C7D0BCFA7B}"/>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
        <p:nvSpPr>
          <p:cNvPr id="2" name="Rectangle 1">
            <a:extLst>
              <a:ext uri="{FF2B5EF4-FFF2-40B4-BE49-F238E27FC236}">
                <a16:creationId xmlns:a16="http://schemas.microsoft.com/office/drawing/2014/main" id="{420D20B4-0E7C-543D-0551-060F5F72831F}"/>
              </a:ext>
            </a:extLst>
          </p:cNvPr>
          <p:cNvSpPr/>
          <p:nvPr/>
        </p:nvSpPr>
        <p:spPr>
          <a:xfrm>
            <a:off x="177801" y="5801284"/>
            <a:ext cx="2743200"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City Council</a:t>
            </a:r>
          </a:p>
        </p:txBody>
      </p:sp>
      <p:sp>
        <p:nvSpPr>
          <p:cNvPr id="4" name="Rectangle 3">
            <a:extLst>
              <a:ext uri="{FF2B5EF4-FFF2-40B4-BE49-F238E27FC236}">
                <a16:creationId xmlns:a16="http://schemas.microsoft.com/office/drawing/2014/main" id="{C3A3A25A-30D2-4BB5-4EE1-2D8264E5012A}"/>
              </a:ext>
            </a:extLst>
          </p:cNvPr>
          <p:cNvSpPr/>
          <p:nvPr/>
        </p:nvSpPr>
        <p:spPr>
          <a:xfrm>
            <a:off x="9401968" y="2136975"/>
            <a:ext cx="2345801" cy="355704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err="1"/>
              <a:t>CityMap</a:t>
            </a:r>
            <a:r>
              <a:rPr lang="en-US" dirty="0"/>
              <a:t> + Map Explorer</a:t>
            </a:r>
          </a:p>
          <a:p>
            <a:pPr algn="ctr"/>
            <a:r>
              <a:rPr lang="en-US" dirty="0"/>
              <a:t>(</a:t>
            </a:r>
            <a:r>
              <a:rPr lang="en-US" dirty="0" err="1"/>
              <a:t>ExperienceBuilder</a:t>
            </a:r>
            <a:r>
              <a:rPr lang="en-US" dirty="0"/>
              <a:t>)</a:t>
            </a:r>
          </a:p>
        </p:txBody>
      </p:sp>
      <p:sp>
        <p:nvSpPr>
          <p:cNvPr id="11" name="Rectangle 10">
            <a:extLst>
              <a:ext uri="{FF2B5EF4-FFF2-40B4-BE49-F238E27FC236}">
                <a16:creationId xmlns:a16="http://schemas.microsoft.com/office/drawing/2014/main" id="{75E7A42D-679B-E509-04D5-195F0845AE7D}"/>
              </a:ext>
            </a:extLst>
          </p:cNvPr>
          <p:cNvSpPr/>
          <p:nvPr/>
        </p:nvSpPr>
        <p:spPr>
          <a:xfrm>
            <a:off x="9815222" y="4266645"/>
            <a:ext cx="1533524" cy="1138237"/>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Lot Info (Instant Apps)</a:t>
            </a:r>
          </a:p>
        </p:txBody>
      </p:sp>
      <p:sp>
        <p:nvSpPr>
          <p:cNvPr id="12" name="Rectangle 11">
            <a:extLst>
              <a:ext uri="{FF2B5EF4-FFF2-40B4-BE49-F238E27FC236}">
                <a16:creationId xmlns:a16="http://schemas.microsoft.com/office/drawing/2014/main" id="{A7E9A0A2-41AF-185E-D531-BD804057C774}"/>
              </a:ext>
            </a:extLst>
          </p:cNvPr>
          <p:cNvSpPr/>
          <p:nvPr/>
        </p:nvSpPr>
        <p:spPr>
          <a:xfrm>
            <a:off x="7815825" y="2769002"/>
            <a:ext cx="1057275" cy="73342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Map</a:t>
            </a:r>
          </a:p>
        </p:txBody>
      </p:sp>
      <p:sp>
        <p:nvSpPr>
          <p:cNvPr id="13" name="Rectangle 12">
            <a:extLst>
              <a:ext uri="{FF2B5EF4-FFF2-40B4-BE49-F238E27FC236}">
                <a16:creationId xmlns:a16="http://schemas.microsoft.com/office/drawing/2014/main" id="{63961816-20D2-BA0B-93AB-0A86E86AE7AB}"/>
              </a:ext>
            </a:extLst>
          </p:cNvPr>
          <p:cNvSpPr/>
          <p:nvPr/>
        </p:nvSpPr>
        <p:spPr>
          <a:xfrm>
            <a:off x="7849534" y="4693484"/>
            <a:ext cx="1057275" cy="73342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Map</a:t>
            </a:r>
          </a:p>
        </p:txBody>
      </p:sp>
      <p:sp>
        <p:nvSpPr>
          <p:cNvPr id="14" name="Rectangle 13">
            <a:extLst>
              <a:ext uri="{FF2B5EF4-FFF2-40B4-BE49-F238E27FC236}">
                <a16:creationId xmlns:a16="http://schemas.microsoft.com/office/drawing/2014/main" id="{7AFC5441-31BF-595B-1979-14F07FD40AFD}"/>
              </a:ext>
            </a:extLst>
          </p:cNvPr>
          <p:cNvSpPr/>
          <p:nvPr/>
        </p:nvSpPr>
        <p:spPr>
          <a:xfrm>
            <a:off x="177801" y="4011426"/>
            <a:ext cx="2743200"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DCP </a:t>
            </a:r>
            <a:r>
              <a:rPr lang="en-US" dirty="0" err="1"/>
              <a:t>MapPLUTO</a:t>
            </a:r>
            <a:endParaRPr lang="en-US" dirty="0"/>
          </a:p>
        </p:txBody>
      </p:sp>
      <p:sp>
        <p:nvSpPr>
          <p:cNvPr id="15" name="Rectangle 14">
            <a:extLst>
              <a:ext uri="{FF2B5EF4-FFF2-40B4-BE49-F238E27FC236}">
                <a16:creationId xmlns:a16="http://schemas.microsoft.com/office/drawing/2014/main" id="{B47EEA3A-CB00-C57A-74CE-1D012084E08E}"/>
              </a:ext>
            </a:extLst>
          </p:cNvPr>
          <p:cNvSpPr/>
          <p:nvPr/>
        </p:nvSpPr>
        <p:spPr>
          <a:xfrm>
            <a:off x="177801" y="2204650"/>
            <a:ext cx="2743200"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DCP </a:t>
            </a:r>
            <a:r>
              <a:rPr lang="en-US" dirty="0" err="1"/>
              <a:t>FacDB</a:t>
            </a:r>
            <a:endParaRPr lang="en-US" dirty="0"/>
          </a:p>
        </p:txBody>
      </p:sp>
      <p:sp>
        <p:nvSpPr>
          <p:cNvPr id="16" name="Rectangle 15">
            <a:extLst>
              <a:ext uri="{FF2B5EF4-FFF2-40B4-BE49-F238E27FC236}">
                <a16:creationId xmlns:a16="http://schemas.microsoft.com/office/drawing/2014/main" id="{C2A80FE7-F3D9-126A-4FED-D22DB7AF05AD}"/>
              </a:ext>
            </a:extLst>
          </p:cNvPr>
          <p:cNvSpPr/>
          <p:nvPr/>
        </p:nvSpPr>
        <p:spPr>
          <a:xfrm>
            <a:off x="177801" y="3111204"/>
            <a:ext cx="2743200"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CSCL</a:t>
            </a:r>
          </a:p>
        </p:txBody>
      </p:sp>
      <p:sp>
        <p:nvSpPr>
          <p:cNvPr id="18" name="Rectangle 17">
            <a:extLst>
              <a:ext uri="{FF2B5EF4-FFF2-40B4-BE49-F238E27FC236}">
                <a16:creationId xmlns:a16="http://schemas.microsoft.com/office/drawing/2014/main" id="{E29F1333-B38E-6B93-E381-A63FD735BA1D}"/>
              </a:ext>
            </a:extLst>
          </p:cNvPr>
          <p:cNvSpPr/>
          <p:nvPr/>
        </p:nvSpPr>
        <p:spPr>
          <a:xfrm>
            <a:off x="177801" y="1319202"/>
            <a:ext cx="2743200"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DOB Buildings</a:t>
            </a:r>
          </a:p>
        </p:txBody>
      </p:sp>
      <p:sp>
        <p:nvSpPr>
          <p:cNvPr id="19" name="Rectangle 18">
            <a:extLst>
              <a:ext uri="{FF2B5EF4-FFF2-40B4-BE49-F238E27FC236}">
                <a16:creationId xmlns:a16="http://schemas.microsoft.com/office/drawing/2014/main" id="{E3BD5E31-DC98-BB47-8E16-7F8B585179F9}"/>
              </a:ext>
            </a:extLst>
          </p:cNvPr>
          <p:cNvSpPr/>
          <p:nvPr/>
        </p:nvSpPr>
        <p:spPr>
          <a:xfrm>
            <a:off x="177801" y="4906355"/>
            <a:ext cx="2743200"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NYS Board of          Elections</a:t>
            </a:r>
          </a:p>
        </p:txBody>
      </p:sp>
      <p:pic>
        <p:nvPicPr>
          <p:cNvPr id="22" name="Graphic 21">
            <a:extLst>
              <a:ext uri="{FF2B5EF4-FFF2-40B4-BE49-F238E27FC236}">
                <a16:creationId xmlns:a16="http://schemas.microsoft.com/office/drawing/2014/main" id="{0F8D1FC2-A700-48D4-11F0-F8BDD8619A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07652" y="2895993"/>
            <a:ext cx="698500" cy="698500"/>
          </a:xfrm>
          <a:prstGeom prst="rect">
            <a:avLst/>
          </a:prstGeom>
        </p:spPr>
      </p:pic>
      <p:pic>
        <p:nvPicPr>
          <p:cNvPr id="23" name="Graphic 22">
            <a:extLst>
              <a:ext uri="{FF2B5EF4-FFF2-40B4-BE49-F238E27FC236}">
                <a16:creationId xmlns:a16="http://schemas.microsoft.com/office/drawing/2014/main" id="{DB97F4BA-7F3D-E3D7-2AD6-2FF486BC5D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702" y="2136975"/>
            <a:ext cx="821150" cy="821150"/>
          </a:xfrm>
          <a:prstGeom prst="rect">
            <a:avLst/>
          </a:prstGeom>
        </p:spPr>
      </p:pic>
      <p:pic>
        <p:nvPicPr>
          <p:cNvPr id="1028" name="Picture 4">
            <a:extLst>
              <a:ext uri="{FF2B5EF4-FFF2-40B4-BE49-F238E27FC236}">
                <a16:creationId xmlns:a16="http://schemas.microsoft.com/office/drawing/2014/main" id="{10C2C59F-EAFB-612E-F018-51C252158A0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788" t="22525" r="10263" b="18628"/>
          <a:stretch/>
        </p:blipFill>
        <p:spPr bwMode="auto">
          <a:xfrm>
            <a:off x="3745356" y="3522654"/>
            <a:ext cx="1087710" cy="82115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a:extLst>
              <a:ext uri="{FF2B5EF4-FFF2-40B4-BE49-F238E27FC236}">
                <a16:creationId xmlns:a16="http://schemas.microsoft.com/office/drawing/2014/main" id="{C038DA6C-AD58-0320-29E0-48FF5E45CCF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48746" y="1729173"/>
            <a:ext cx="698500" cy="698500"/>
          </a:xfrm>
          <a:prstGeom prst="rect">
            <a:avLst/>
          </a:prstGeom>
        </p:spPr>
      </p:pic>
      <p:pic>
        <p:nvPicPr>
          <p:cNvPr id="27" name="Graphic 26">
            <a:extLst>
              <a:ext uri="{FF2B5EF4-FFF2-40B4-BE49-F238E27FC236}">
                <a16:creationId xmlns:a16="http://schemas.microsoft.com/office/drawing/2014/main" id="{0A70561B-7302-A002-E644-55AF3BD08B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99496" y="3946202"/>
            <a:ext cx="698500" cy="698500"/>
          </a:xfrm>
          <a:prstGeom prst="rect">
            <a:avLst/>
          </a:prstGeom>
        </p:spPr>
      </p:pic>
      <p:pic>
        <p:nvPicPr>
          <p:cNvPr id="28" name="Graphic 27">
            <a:extLst>
              <a:ext uri="{FF2B5EF4-FFF2-40B4-BE49-F238E27FC236}">
                <a16:creationId xmlns:a16="http://schemas.microsoft.com/office/drawing/2014/main" id="{A76375DA-BF16-518E-99B0-4C6F5587E8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7387" y="3043529"/>
            <a:ext cx="821150" cy="821150"/>
          </a:xfrm>
          <a:prstGeom prst="rect">
            <a:avLst/>
          </a:prstGeom>
        </p:spPr>
      </p:pic>
      <p:pic>
        <p:nvPicPr>
          <p:cNvPr id="29" name="Graphic 28">
            <a:extLst>
              <a:ext uri="{FF2B5EF4-FFF2-40B4-BE49-F238E27FC236}">
                <a16:creationId xmlns:a16="http://schemas.microsoft.com/office/drawing/2014/main" id="{6F8463F7-153F-E489-5489-EAB5329172A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50667" y="2243524"/>
            <a:ext cx="698500" cy="698500"/>
          </a:xfrm>
          <a:prstGeom prst="rect">
            <a:avLst/>
          </a:prstGeom>
        </p:spPr>
      </p:pic>
      <p:pic>
        <p:nvPicPr>
          <p:cNvPr id="30" name="Graphic 29">
            <a:extLst>
              <a:ext uri="{FF2B5EF4-FFF2-40B4-BE49-F238E27FC236}">
                <a16:creationId xmlns:a16="http://schemas.microsoft.com/office/drawing/2014/main" id="{ABE9EB89-9459-26AB-98B6-7469C39F08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702" y="1273375"/>
            <a:ext cx="821150" cy="821150"/>
          </a:xfrm>
          <a:prstGeom prst="rect">
            <a:avLst/>
          </a:prstGeom>
        </p:spPr>
      </p:pic>
      <p:pic>
        <p:nvPicPr>
          <p:cNvPr id="31" name="Graphic 30">
            <a:extLst>
              <a:ext uri="{FF2B5EF4-FFF2-40B4-BE49-F238E27FC236}">
                <a16:creationId xmlns:a16="http://schemas.microsoft.com/office/drawing/2014/main" id="{BB7CE364-DF56-7EC7-1FB6-0E1877F34F4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50667" y="1379924"/>
            <a:ext cx="698500" cy="698500"/>
          </a:xfrm>
          <a:prstGeom prst="rect">
            <a:avLst/>
          </a:prstGeom>
        </p:spPr>
      </p:pic>
      <p:pic>
        <p:nvPicPr>
          <p:cNvPr id="32" name="Graphic 31">
            <a:extLst>
              <a:ext uri="{FF2B5EF4-FFF2-40B4-BE49-F238E27FC236}">
                <a16:creationId xmlns:a16="http://schemas.microsoft.com/office/drawing/2014/main" id="{7EBA1C5F-ABC0-B1E1-09A3-22885F2732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702" y="3953075"/>
            <a:ext cx="821150" cy="821150"/>
          </a:xfrm>
          <a:prstGeom prst="rect">
            <a:avLst/>
          </a:prstGeom>
        </p:spPr>
      </p:pic>
      <p:pic>
        <p:nvPicPr>
          <p:cNvPr id="33" name="Graphic 32">
            <a:extLst>
              <a:ext uri="{FF2B5EF4-FFF2-40B4-BE49-F238E27FC236}">
                <a16:creationId xmlns:a16="http://schemas.microsoft.com/office/drawing/2014/main" id="{23B0FF98-0FD6-187C-83E0-8B682B4FFD3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50667" y="4059624"/>
            <a:ext cx="698500" cy="698500"/>
          </a:xfrm>
          <a:prstGeom prst="rect">
            <a:avLst/>
          </a:prstGeom>
        </p:spPr>
      </p:pic>
      <p:pic>
        <p:nvPicPr>
          <p:cNvPr id="34" name="Graphic 33">
            <a:extLst>
              <a:ext uri="{FF2B5EF4-FFF2-40B4-BE49-F238E27FC236}">
                <a16:creationId xmlns:a16="http://schemas.microsoft.com/office/drawing/2014/main" id="{9C3F7F46-4356-5A56-B55A-8C24F73C24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702" y="4829375"/>
            <a:ext cx="821150" cy="821150"/>
          </a:xfrm>
          <a:prstGeom prst="rect">
            <a:avLst/>
          </a:prstGeom>
        </p:spPr>
      </p:pic>
      <p:pic>
        <p:nvPicPr>
          <p:cNvPr id="35" name="Graphic 34">
            <a:extLst>
              <a:ext uri="{FF2B5EF4-FFF2-40B4-BE49-F238E27FC236}">
                <a16:creationId xmlns:a16="http://schemas.microsoft.com/office/drawing/2014/main" id="{5C1F8776-39EB-3756-ECF1-FA3655B3BC9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50667" y="4935924"/>
            <a:ext cx="698500" cy="698500"/>
          </a:xfrm>
          <a:prstGeom prst="rect">
            <a:avLst/>
          </a:prstGeom>
        </p:spPr>
      </p:pic>
      <p:pic>
        <p:nvPicPr>
          <p:cNvPr id="36" name="Graphic 35">
            <a:extLst>
              <a:ext uri="{FF2B5EF4-FFF2-40B4-BE49-F238E27FC236}">
                <a16:creationId xmlns:a16="http://schemas.microsoft.com/office/drawing/2014/main" id="{94D68FAE-5B45-46A3-63F6-8EBCF90039E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12852" y="5775525"/>
            <a:ext cx="698500" cy="698500"/>
          </a:xfrm>
          <a:prstGeom prst="rect">
            <a:avLst/>
          </a:prstGeom>
        </p:spPr>
      </p:pic>
      <p:sp>
        <p:nvSpPr>
          <p:cNvPr id="37" name="Right Brace 36">
            <a:extLst>
              <a:ext uri="{FF2B5EF4-FFF2-40B4-BE49-F238E27FC236}">
                <a16:creationId xmlns:a16="http://schemas.microsoft.com/office/drawing/2014/main" id="{A665FCF5-6000-B866-04FE-8E1D7FA342FD}"/>
              </a:ext>
            </a:extLst>
          </p:cNvPr>
          <p:cNvSpPr/>
          <p:nvPr/>
        </p:nvSpPr>
        <p:spPr>
          <a:xfrm>
            <a:off x="2959100" y="1196742"/>
            <a:ext cx="665818" cy="54840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8" name="Graphic 37">
            <a:extLst>
              <a:ext uri="{FF2B5EF4-FFF2-40B4-BE49-F238E27FC236}">
                <a16:creationId xmlns:a16="http://schemas.microsoft.com/office/drawing/2014/main" id="{2C96C9AB-911B-8267-964A-7F2CB1A3B2E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85725" y="4380280"/>
            <a:ext cx="698500" cy="698500"/>
          </a:xfrm>
          <a:prstGeom prst="rect">
            <a:avLst/>
          </a:prstGeom>
        </p:spPr>
      </p:pic>
      <p:pic>
        <p:nvPicPr>
          <p:cNvPr id="39" name="Graphic 38">
            <a:extLst>
              <a:ext uri="{FF2B5EF4-FFF2-40B4-BE49-F238E27FC236}">
                <a16:creationId xmlns:a16="http://schemas.microsoft.com/office/drawing/2014/main" id="{5E6796AE-87B7-72E8-390C-590319496EE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65648" y="2431378"/>
            <a:ext cx="698500" cy="698500"/>
          </a:xfrm>
          <a:prstGeom prst="rect">
            <a:avLst/>
          </a:prstGeom>
        </p:spPr>
      </p:pic>
      <p:sp>
        <p:nvSpPr>
          <p:cNvPr id="40" name="TextBox 39">
            <a:extLst>
              <a:ext uri="{FF2B5EF4-FFF2-40B4-BE49-F238E27FC236}">
                <a16:creationId xmlns:a16="http://schemas.microsoft.com/office/drawing/2014/main" id="{1567BE50-A3C6-2E7A-E82B-5198D8615C71}"/>
              </a:ext>
            </a:extLst>
          </p:cNvPr>
          <p:cNvSpPr txBox="1"/>
          <p:nvPr/>
        </p:nvSpPr>
        <p:spPr>
          <a:xfrm>
            <a:off x="5536983" y="3508187"/>
            <a:ext cx="1373645" cy="646331"/>
          </a:xfrm>
          <a:prstGeom prst="rect">
            <a:avLst/>
          </a:prstGeom>
          <a:noFill/>
        </p:spPr>
        <p:txBody>
          <a:bodyPr wrap="square" rtlCol="0">
            <a:spAutoFit/>
          </a:bodyPr>
          <a:lstStyle/>
          <a:p>
            <a:pPr algn="ctr"/>
            <a:r>
              <a:rPr lang="en-US" dirty="0">
                <a:solidFill>
                  <a:schemeClr val="bg1"/>
                </a:solidFill>
              </a:rPr>
              <a:t>NYC Maps</a:t>
            </a:r>
          </a:p>
          <a:p>
            <a:pPr algn="ctr"/>
            <a:r>
              <a:rPr lang="en-US" dirty="0">
                <a:solidFill>
                  <a:schemeClr val="bg1"/>
                </a:solidFill>
              </a:rPr>
              <a:t>(AGOL)</a:t>
            </a:r>
          </a:p>
        </p:txBody>
      </p:sp>
      <p:sp>
        <p:nvSpPr>
          <p:cNvPr id="41" name="Right Brace 40">
            <a:extLst>
              <a:ext uri="{FF2B5EF4-FFF2-40B4-BE49-F238E27FC236}">
                <a16:creationId xmlns:a16="http://schemas.microsoft.com/office/drawing/2014/main" id="{5B56A0A9-2D91-5996-40D4-646465EC7FF2}"/>
              </a:ext>
            </a:extLst>
          </p:cNvPr>
          <p:cNvSpPr/>
          <p:nvPr/>
        </p:nvSpPr>
        <p:spPr>
          <a:xfrm>
            <a:off x="4833066" y="3522654"/>
            <a:ext cx="238125" cy="8211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Left Brace 2">
            <a:extLst>
              <a:ext uri="{FF2B5EF4-FFF2-40B4-BE49-F238E27FC236}">
                <a16:creationId xmlns:a16="http://schemas.microsoft.com/office/drawing/2014/main" id="{ED480422-B31B-F928-F3F9-193078BCC7F5}"/>
              </a:ext>
            </a:extLst>
          </p:cNvPr>
          <p:cNvSpPr/>
          <p:nvPr/>
        </p:nvSpPr>
        <p:spPr>
          <a:xfrm>
            <a:off x="7162800" y="3157055"/>
            <a:ext cx="528868" cy="20245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1012237"/>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AC7-1BC3-B615-8B45-03B698B549BD}"/>
              </a:ext>
            </a:extLst>
          </p:cNvPr>
          <p:cNvSpPr>
            <a:spLocks noGrp="1"/>
          </p:cNvSpPr>
          <p:nvPr>
            <p:ph type="title"/>
          </p:nvPr>
        </p:nvSpPr>
        <p:spPr>
          <a:xfrm>
            <a:off x="838200" y="0"/>
            <a:ext cx="10515600" cy="1325563"/>
          </a:xfrm>
        </p:spPr>
        <p:txBody>
          <a:bodyPr/>
          <a:lstStyle/>
          <a:p>
            <a:r>
              <a:rPr lang="en-US" dirty="0" err="1"/>
              <a:t>CityMap</a:t>
            </a:r>
            <a:r>
              <a:rPr lang="en-US" dirty="0"/>
              <a:t> 2.0 – Lot Info </a:t>
            </a:r>
          </a:p>
        </p:txBody>
      </p:sp>
      <p:sp>
        <p:nvSpPr>
          <p:cNvPr id="3" name="Title 3">
            <a:extLst>
              <a:ext uri="{FF2B5EF4-FFF2-40B4-BE49-F238E27FC236}">
                <a16:creationId xmlns:a16="http://schemas.microsoft.com/office/drawing/2014/main" id="{84619D86-BD1D-7920-C48B-FA6ABFDF693C}"/>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5" name="Title 1">
            <a:extLst>
              <a:ext uri="{FF2B5EF4-FFF2-40B4-BE49-F238E27FC236}">
                <a16:creationId xmlns:a16="http://schemas.microsoft.com/office/drawing/2014/main" id="{371A433E-1FC8-08B4-40FE-AF92D3FC5F74}"/>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DF736AB7-1BE9-294E-F97A-301C848F2620}"/>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rPr>
              <a:t>Lot Info</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4217D53C-6DDE-E573-71A9-A0A6B3E63BA9}"/>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ABC8C65D-67E7-4349-0111-19BDE6520FAF}"/>
              </a:ext>
            </a:extLst>
          </p:cNvPr>
          <p:cNvPicPr>
            <a:picLocks noChangeAspect="1"/>
          </p:cNvPicPr>
          <p:nvPr/>
        </p:nvPicPr>
        <p:blipFill rotWithShape="1">
          <a:blip r:embed="rId2"/>
          <a:srcRect l="109" r="55212" b="3957"/>
          <a:stretch/>
        </p:blipFill>
        <p:spPr>
          <a:xfrm>
            <a:off x="6653742" y="-10718"/>
            <a:ext cx="5438775" cy="944716"/>
          </a:xfrm>
          <a:prstGeom prst="rect">
            <a:avLst/>
          </a:prstGeom>
        </p:spPr>
      </p:pic>
      <p:sp>
        <p:nvSpPr>
          <p:cNvPr id="14" name="TextBox 13">
            <a:extLst>
              <a:ext uri="{FF2B5EF4-FFF2-40B4-BE49-F238E27FC236}">
                <a16:creationId xmlns:a16="http://schemas.microsoft.com/office/drawing/2014/main" id="{64536FD7-AD08-C564-2F34-E45F6693486A}"/>
              </a:ext>
            </a:extLst>
          </p:cNvPr>
          <p:cNvSpPr txBox="1"/>
          <p:nvPr/>
        </p:nvSpPr>
        <p:spPr>
          <a:xfrm>
            <a:off x="9740900" y="1777823"/>
            <a:ext cx="1663212" cy="369332"/>
          </a:xfrm>
          <a:prstGeom prst="rect">
            <a:avLst/>
          </a:prstGeom>
          <a:noFill/>
        </p:spPr>
        <p:txBody>
          <a:bodyPr wrap="none" rtlCol="0">
            <a:spAutoFit/>
          </a:bodyPr>
          <a:lstStyle/>
          <a:p>
            <a:r>
              <a:rPr lang="en-US" dirty="0"/>
              <a:t>Location Search</a:t>
            </a:r>
          </a:p>
        </p:txBody>
      </p:sp>
      <p:sp>
        <p:nvSpPr>
          <p:cNvPr id="15" name="TextBox 14">
            <a:extLst>
              <a:ext uri="{FF2B5EF4-FFF2-40B4-BE49-F238E27FC236}">
                <a16:creationId xmlns:a16="http://schemas.microsoft.com/office/drawing/2014/main" id="{AB12C72B-2802-C01B-916F-C74CBC9AEC37}"/>
              </a:ext>
            </a:extLst>
          </p:cNvPr>
          <p:cNvSpPr txBox="1"/>
          <p:nvPr/>
        </p:nvSpPr>
        <p:spPr>
          <a:xfrm>
            <a:off x="9740900" y="2452728"/>
            <a:ext cx="1561612" cy="646331"/>
          </a:xfrm>
          <a:prstGeom prst="rect">
            <a:avLst/>
          </a:prstGeom>
          <a:noFill/>
        </p:spPr>
        <p:txBody>
          <a:bodyPr wrap="square" rtlCol="0">
            <a:spAutoFit/>
          </a:bodyPr>
          <a:lstStyle/>
          <a:p>
            <a:r>
              <a:rPr lang="en-US" dirty="0"/>
              <a:t>Property Information</a:t>
            </a:r>
          </a:p>
        </p:txBody>
      </p:sp>
      <p:sp>
        <p:nvSpPr>
          <p:cNvPr id="16" name="TextBox 15">
            <a:extLst>
              <a:ext uri="{FF2B5EF4-FFF2-40B4-BE49-F238E27FC236}">
                <a16:creationId xmlns:a16="http://schemas.microsoft.com/office/drawing/2014/main" id="{11B0AFC3-E572-A573-1B31-9C39E22D9E48}"/>
              </a:ext>
            </a:extLst>
          </p:cNvPr>
          <p:cNvSpPr txBox="1"/>
          <p:nvPr/>
        </p:nvSpPr>
        <p:spPr>
          <a:xfrm>
            <a:off x="9791700" y="3360039"/>
            <a:ext cx="1561612" cy="646331"/>
          </a:xfrm>
          <a:prstGeom prst="rect">
            <a:avLst/>
          </a:prstGeom>
          <a:noFill/>
        </p:spPr>
        <p:txBody>
          <a:bodyPr wrap="square" rtlCol="0">
            <a:spAutoFit/>
          </a:bodyPr>
          <a:lstStyle/>
          <a:p>
            <a:r>
              <a:rPr lang="en-US" dirty="0"/>
              <a:t>Links to other resources</a:t>
            </a:r>
          </a:p>
        </p:txBody>
      </p:sp>
      <p:sp>
        <p:nvSpPr>
          <p:cNvPr id="17" name="TextBox 16">
            <a:extLst>
              <a:ext uri="{FF2B5EF4-FFF2-40B4-BE49-F238E27FC236}">
                <a16:creationId xmlns:a16="http://schemas.microsoft.com/office/drawing/2014/main" id="{46190AE4-F573-37EE-A6B3-1B65072F084C}"/>
              </a:ext>
            </a:extLst>
          </p:cNvPr>
          <p:cNvSpPr txBox="1"/>
          <p:nvPr/>
        </p:nvSpPr>
        <p:spPr>
          <a:xfrm>
            <a:off x="9791700" y="4260503"/>
            <a:ext cx="1561612" cy="646331"/>
          </a:xfrm>
          <a:prstGeom prst="rect">
            <a:avLst/>
          </a:prstGeom>
          <a:noFill/>
        </p:spPr>
        <p:txBody>
          <a:bodyPr wrap="square" rtlCol="0">
            <a:spAutoFit/>
          </a:bodyPr>
          <a:lstStyle/>
          <a:p>
            <a:r>
              <a:rPr lang="en-US" dirty="0"/>
              <a:t>Other</a:t>
            </a:r>
          </a:p>
          <a:p>
            <a:r>
              <a:rPr lang="en-US" dirty="0"/>
              <a:t>geographies</a:t>
            </a:r>
          </a:p>
        </p:txBody>
      </p:sp>
      <p:pic>
        <p:nvPicPr>
          <p:cNvPr id="19" name="Picture 18">
            <a:extLst>
              <a:ext uri="{FF2B5EF4-FFF2-40B4-BE49-F238E27FC236}">
                <a16:creationId xmlns:a16="http://schemas.microsoft.com/office/drawing/2014/main" id="{4ED01C35-42E2-99D5-83AF-A130A9A23734}"/>
              </a:ext>
            </a:extLst>
          </p:cNvPr>
          <p:cNvPicPr>
            <a:picLocks noChangeAspect="1"/>
          </p:cNvPicPr>
          <p:nvPr/>
        </p:nvPicPr>
        <p:blipFill>
          <a:blip r:embed="rId3"/>
          <a:stretch>
            <a:fillRect/>
          </a:stretch>
        </p:blipFill>
        <p:spPr>
          <a:xfrm>
            <a:off x="172151" y="1162042"/>
            <a:ext cx="8781837" cy="5487810"/>
          </a:xfrm>
          <a:prstGeom prst="rect">
            <a:avLst/>
          </a:prstGeom>
        </p:spPr>
      </p:pic>
      <p:sp>
        <p:nvSpPr>
          <p:cNvPr id="20" name="TextBox 19">
            <a:extLst>
              <a:ext uri="{FF2B5EF4-FFF2-40B4-BE49-F238E27FC236}">
                <a16:creationId xmlns:a16="http://schemas.microsoft.com/office/drawing/2014/main" id="{45B9D5ED-7101-24EF-9D39-768A5559199E}"/>
              </a:ext>
            </a:extLst>
          </p:cNvPr>
          <p:cNvSpPr txBox="1"/>
          <p:nvPr/>
        </p:nvSpPr>
        <p:spPr>
          <a:xfrm>
            <a:off x="9740900" y="5600835"/>
            <a:ext cx="1561612" cy="369332"/>
          </a:xfrm>
          <a:prstGeom prst="rect">
            <a:avLst/>
          </a:prstGeom>
          <a:noFill/>
        </p:spPr>
        <p:txBody>
          <a:bodyPr wrap="square" rtlCol="0">
            <a:spAutoFit/>
          </a:bodyPr>
          <a:lstStyle/>
          <a:p>
            <a:r>
              <a:rPr lang="en-US" dirty="0"/>
              <a:t>Basemaps</a:t>
            </a:r>
          </a:p>
        </p:txBody>
      </p:sp>
    </p:spTree>
    <p:extLst>
      <p:ext uri="{BB962C8B-B14F-4D97-AF65-F5344CB8AC3E}">
        <p14:creationId xmlns:p14="http://schemas.microsoft.com/office/powerpoint/2010/main" val="1119152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AC7-1BC3-B615-8B45-03B698B549BD}"/>
              </a:ext>
            </a:extLst>
          </p:cNvPr>
          <p:cNvSpPr>
            <a:spLocks noGrp="1"/>
          </p:cNvSpPr>
          <p:nvPr>
            <p:ph type="title"/>
          </p:nvPr>
        </p:nvSpPr>
        <p:spPr>
          <a:xfrm>
            <a:off x="838200" y="0"/>
            <a:ext cx="10515600" cy="1325563"/>
          </a:xfrm>
        </p:spPr>
        <p:txBody>
          <a:bodyPr/>
          <a:lstStyle/>
          <a:p>
            <a:r>
              <a:rPr lang="en-US" dirty="0" err="1"/>
              <a:t>CityMap</a:t>
            </a:r>
            <a:r>
              <a:rPr lang="en-US" dirty="0"/>
              <a:t> 2.0 – Map Explorer </a:t>
            </a:r>
          </a:p>
        </p:txBody>
      </p:sp>
      <p:sp>
        <p:nvSpPr>
          <p:cNvPr id="3" name="Title 3">
            <a:extLst>
              <a:ext uri="{FF2B5EF4-FFF2-40B4-BE49-F238E27FC236}">
                <a16:creationId xmlns:a16="http://schemas.microsoft.com/office/drawing/2014/main" id="{614C9CE2-128A-5B06-3C6D-A2B80D07C91C}"/>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4" name="Title 1">
            <a:extLst>
              <a:ext uri="{FF2B5EF4-FFF2-40B4-BE49-F238E27FC236}">
                <a16:creationId xmlns:a16="http://schemas.microsoft.com/office/drawing/2014/main" id="{0A8E5A9B-84DC-CE6E-217D-9DF76A3ED1B4}"/>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5" name="Title 3">
            <a:extLst>
              <a:ext uri="{FF2B5EF4-FFF2-40B4-BE49-F238E27FC236}">
                <a16:creationId xmlns:a16="http://schemas.microsoft.com/office/drawing/2014/main" id="{46C65BDA-F016-8FC9-B0F9-B4D679ACB92A}"/>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Map Explorer</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6" name="Title 1">
            <a:extLst>
              <a:ext uri="{FF2B5EF4-FFF2-40B4-BE49-F238E27FC236}">
                <a16:creationId xmlns:a16="http://schemas.microsoft.com/office/drawing/2014/main" id="{231899AC-5B82-27CC-D560-EB5245A01039}"/>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5C52E0DE-5FA0-4D3F-AED0-89409EA0ED3A}"/>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pic>
        <p:nvPicPr>
          <p:cNvPr id="12" name="Picture 11">
            <a:extLst>
              <a:ext uri="{FF2B5EF4-FFF2-40B4-BE49-F238E27FC236}">
                <a16:creationId xmlns:a16="http://schemas.microsoft.com/office/drawing/2014/main" id="{E03F1D75-4076-3037-36B1-DCD7D6C8BD40}"/>
              </a:ext>
            </a:extLst>
          </p:cNvPr>
          <p:cNvPicPr>
            <a:picLocks noChangeAspect="1"/>
          </p:cNvPicPr>
          <p:nvPr/>
        </p:nvPicPr>
        <p:blipFill rotWithShape="1">
          <a:blip r:embed="rId4"/>
          <a:srcRect t="9074" r="3662"/>
          <a:stretch/>
        </p:blipFill>
        <p:spPr>
          <a:xfrm>
            <a:off x="215900" y="1162042"/>
            <a:ext cx="8709047" cy="5455710"/>
          </a:xfrm>
          <a:prstGeom prst="rect">
            <a:avLst/>
          </a:prstGeom>
        </p:spPr>
      </p:pic>
      <p:sp>
        <p:nvSpPr>
          <p:cNvPr id="13" name="TextBox 12">
            <a:extLst>
              <a:ext uri="{FF2B5EF4-FFF2-40B4-BE49-F238E27FC236}">
                <a16:creationId xmlns:a16="http://schemas.microsoft.com/office/drawing/2014/main" id="{7141A898-672A-331E-8863-006DA35B0CD4}"/>
              </a:ext>
            </a:extLst>
          </p:cNvPr>
          <p:cNvSpPr txBox="1"/>
          <p:nvPr/>
        </p:nvSpPr>
        <p:spPr>
          <a:xfrm>
            <a:off x="9626600" y="1325563"/>
            <a:ext cx="2264274" cy="2031325"/>
          </a:xfrm>
          <a:prstGeom prst="rect">
            <a:avLst/>
          </a:prstGeom>
          <a:noFill/>
        </p:spPr>
        <p:txBody>
          <a:bodyPr wrap="none" rtlCol="0">
            <a:spAutoFit/>
          </a:bodyPr>
          <a:lstStyle/>
          <a:p>
            <a:r>
              <a:rPr lang="en-US" dirty="0"/>
              <a:t>Layer toggle</a:t>
            </a:r>
          </a:p>
          <a:p>
            <a:endParaRPr lang="en-US" dirty="0"/>
          </a:p>
          <a:p>
            <a:r>
              <a:rPr lang="en-US" dirty="0"/>
              <a:t>Export layers or tables</a:t>
            </a:r>
          </a:p>
          <a:p>
            <a:endParaRPr lang="en-US" dirty="0"/>
          </a:p>
          <a:p>
            <a:r>
              <a:rPr lang="en-US" dirty="0"/>
              <a:t>Find nearby points</a:t>
            </a:r>
          </a:p>
          <a:p>
            <a:endParaRPr lang="en-US" dirty="0"/>
          </a:p>
          <a:p>
            <a:endParaRPr lang="en-US" dirty="0"/>
          </a:p>
        </p:txBody>
      </p:sp>
    </p:spTree>
    <p:extLst>
      <p:ext uri="{BB962C8B-B14F-4D97-AF65-F5344CB8AC3E}">
        <p14:creationId xmlns:p14="http://schemas.microsoft.com/office/powerpoint/2010/main" val="3981617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AC7-1BC3-B615-8B45-03B698B549BD}"/>
              </a:ext>
            </a:extLst>
          </p:cNvPr>
          <p:cNvSpPr>
            <a:spLocks noGrp="1"/>
          </p:cNvSpPr>
          <p:nvPr>
            <p:ph type="title"/>
          </p:nvPr>
        </p:nvSpPr>
        <p:spPr>
          <a:xfrm>
            <a:off x="838200" y="0"/>
            <a:ext cx="10515600" cy="1325563"/>
          </a:xfrm>
        </p:spPr>
        <p:txBody>
          <a:bodyPr/>
          <a:lstStyle/>
          <a:p>
            <a:r>
              <a:rPr lang="en-US" dirty="0" err="1"/>
              <a:t>CityMap</a:t>
            </a:r>
            <a:r>
              <a:rPr lang="en-US" dirty="0"/>
              <a:t> 2.0 – Survey</a:t>
            </a:r>
          </a:p>
        </p:txBody>
      </p:sp>
      <p:pic>
        <p:nvPicPr>
          <p:cNvPr id="5" name="Picture 4">
            <a:extLst>
              <a:ext uri="{FF2B5EF4-FFF2-40B4-BE49-F238E27FC236}">
                <a16:creationId xmlns:a16="http://schemas.microsoft.com/office/drawing/2014/main" id="{8778E52F-F604-598B-C3AB-A3CDBD1F339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574562" y="942508"/>
            <a:ext cx="9175786" cy="5915492"/>
          </a:xfrm>
          <a:prstGeom prst="rect">
            <a:avLst/>
          </a:prstGeom>
        </p:spPr>
      </p:pic>
      <p:sp>
        <p:nvSpPr>
          <p:cNvPr id="3" name="Title 3">
            <a:extLst>
              <a:ext uri="{FF2B5EF4-FFF2-40B4-BE49-F238E27FC236}">
                <a16:creationId xmlns:a16="http://schemas.microsoft.com/office/drawing/2014/main" id="{42B41A65-202F-72CE-BF58-21B1E09EF164}"/>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4" name="Title 1">
            <a:extLst>
              <a:ext uri="{FF2B5EF4-FFF2-40B4-BE49-F238E27FC236}">
                <a16:creationId xmlns:a16="http://schemas.microsoft.com/office/drawing/2014/main" id="{957B6890-D0F2-1EB2-444F-17E916BAFDED}"/>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045E664C-2FD3-C04F-0A7F-60BF818B6031}"/>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of Users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F05918AA-5343-6E6C-75D5-5C440F4055A4}"/>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A7BE7954-7661-35B0-3B57-6773D017ED02}"/>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2237786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AC7-1BC3-B615-8B45-03B698B549BD}"/>
              </a:ext>
            </a:extLst>
          </p:cNvPr>
          <p:cNvSpPr>
            <a:spLocks noGrp="1"/>
          </p:cNvSpPr>
          <p:nvPr>
            <p:ph type="title"/>
          </p:nvPr>
        </p:nvSpPr>
        <p:spPr>
          <a:xfrm>
            <a:off x="1056406" y="1035723"/>
            <a:ext cx="10515600" cy="1325563"/>
          </a:xfrm>
        </p:spPr>
        <p:txBody>
          <a:bodyPr>
            <a:normAutofit/>
          </a:bodyPr>
          <a:lstStyle/>
          <a:p>
            <a:pPr algn="ctr"/>
            <a:r>
              <a:rPr lang="en-US" sz="4000" dirty="0"/>
              <a:t>Tell us a little about what you do for work</a:t>
            </a:r>
          </a:p>
        </p:txBody>
      </p:sp>
      <p:pic>
        <p:nvPicPr>
          <p:cNvPr id="4" name="Picture 3">
            <a:extLst>
              <a:ext uri="{FF2B5EF4-FFF2-40B4-BE49-F238E27FC236}">
                <a16:creationId xmlns:a16="http://schemas.microsoft.com/office/drawing/2014/main" id="{2B6DC1EA-0B55-4F1B-E0CC-9FBC9D4DB46E}"/>
              </a:ext>
            </a:extLst>
          </p:cNvPr>
          <p:cNvPicPr>
            <a:picLocks noChangeAspect="1"/>
          </p:cNvPicPr>
          <p:nvPr/>
        </p:nvPicPr>
        <p:blipFill rotWithShape="1">
          <a:blip r:embed="rId3"/>
          <a:srcRect l="3338" t="14505" r="2189" b="15937"/>
          <a:stretch/>
        </p:blipFill>
        <p:spPr>
          <a:xfrm>
            <a:off x="1092199" y="2139169"/>
            <a:ext cx="10043395" cy="4073089"/>
          </a:xfrm>
          <a:prstGeom prst="rect">
            <a:avLst/>
          </a:prstGeom>
        </p:spPr>
      </p:pic>
      <p:sp>
        <p:nvSpPr>
          <p:cNvPr id="9" name="Title 3">
            <a:extLst>
              <a:ext uri="{FF2B5EF4-FFF2-40B4-BE49-F238E27FC236}">
                <a16:creationId xmlns:a16="http://schemas.microsoft.com/office/drawing/2014/main" id="{FDC8ABAE-A5DF-FA8D-3C47-97ACE909B18F}"/>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0" name="Title 1">
            <a:extLst>
              <a:ext uri="{FF2B5EF4-FFF2-40B4-BE49-F238E27FC236}">
                <a16:creationId xmlns:a16="http://schemas.microsoft.com/office/drawing/2014/main" id="{9B3E1FCF-46E8-F4A6-FFA6-FD4AB10AC961}"/>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11" name="Title 3">
            <a:extLst>
              <a:ext uri="{FF2B5EF4-FFF2-40B4-BE49-F238E27FC236}">
                <a16:creationId xmlns:a16="http://schemas.microsoft.com/office/drawing/2014/main" id="{DA1F21BF-DAA8-23C7-A40D-BF314FCE256A}"/>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2" name="Title 1">
            <a:extLst>
              <a:ext uri="{FF2B5EF4-FFF2-40B4-BE49-F238E27FC236}">
                <a16:creationId xmlns:a16="http://schemas.microsoft.com/office/drawing/2014/main" id="{0BAD5D1D-FBF7-0CCA-A3B3-9A49D217BBBB}"/>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3" name="Picture 12">
            <a:extLst>
              <a:ext uri="{FF2B5EF4-FFF2-40B4-BE49-F238E27FC236}">
                <a16:creationId xmlns:a16="http://schemas.microsoft.com/office/drawing/2014/main" id="{88CAE831-45D3-1286-ACAF-B71552C12DB7}"/>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pic>
        <p:nvPicPr>
          <p:cNvPr id="14" name="Picture 13">
            <a:extLst>
              <a:ext uri="{FF2B5EF4-FFF2-40B4-BE49-F238E27FC236}">
                <a16:creationId xmlns:a16="http://schemas.microsoft.com/office/drawing/2014/main" id="{E2A96803-4F00-611F-55BF-874290873873}"/>
              </a:ext>
            </a:extLst>
          </p:cNvPr>
          <p:cNvPicPr>
            <a:picLocks noChangeAspect="1"/>
          </p:cNvPicPr>
          <p:nvPr/>
        </p:nvPicPr>
        <p:blipFill rotWithShape="1">
          <a:blip r:embed="rId3"/>
          <a:srcRect l="71711" t="91324" r="1676" b="1987"/>
          <a:stretch/>
        </p:blipFill>
        <p:spPr>
          <a:xfrm>
            <a:off x="9200066" y="6212258"/>
            <a:ext cx="2476500" cy="342900"/>
          </a:xfrm>
          <a:prstGeom prst="rect">
            <a:avLst/>
          </a:prstGeom>
        </p:spPr>
      </p:pic>
    </p:spTree>
    <p:extLst>
      <p:ext uri="{BB962C8B-B14F-4D97-AF65-F5344CB8AC3E}">
        <p14:creationId xmlns:p14="http://schemas.microsoft.com/office/powerpoint/2010/main" val="3005592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AC7-1BC3-B615-8B45-03B698B549BD}"/>
              </a:ext>
            </a:extLst>
          </p:cNvPr>
          <p:cNvSpPr>
            <a:spLocks noGrp="1"/>
          </p:cNvSpPr>
          <p:nvPr>
            <p:ph type="title"/>
          </p:nvPr>
        </p:nvSpPr>
        <p:spPr>
          <a:xfrm>
            <a:off x="838199" y="97279"/>
            <a:ext cx="10515600" cy="1325563"/>
          </a:xfrm>
        </p:spPr>
        <p:txBody>
          <a:bodyPr>
            <a:normAutofit/>
          </a:bodyPr>
          <a:lstStyle/>
          <a:p>
            <a:r>
              <a:rPr lang="en-US" sz="4000" dirty="0"/>
              <a:t>Q 2. Have you ever used </a:t>
            </a:r>
            <a:r>
              <a:rPr lang="en-US" sz="4000" dirty="0" err="1"/>
              <a:t>NYCityMap</a:t>
            </a:r>
            <a:r>
              <a:rPr lang="en-US" sz="4000" dirty="0"/>
              <a:t>?</a:t>
            </a:r>
          </a:p>
        </p:txBody>
      </p:sp>
      <p:pic>
        <p:nvPicPr>
          <p:cNvPr id="4" name="Picture 3">
            <a:extLst>
              <a:ext uri="{FF2B5EF4-FFF2-40B4-BE49-F238E27FC236}">
                <a16:creationId xmlns:a16="http://schemas.microsoft.com/office/drawing/2014/main" id="{3706B519-D3D5-20E9-B94E-5D73130DB40D}"/>
              </a:ext>
            </a:extLst>
          </p:cNvPr>
          <p:cNvPicPr>
            <a:picLocks noChangeAspect="1"/>
          </p:cNvPicPr>
          <p:nvPr/>
        </p:nvPicPr>
        <p:blipFill rotWithShape="1">
          <a:blip r:embed="rId2"/>
          <a:srcRect l="17106" t="14553" r="40962" b="15605"/>
          <a:stretch/>
        </p:blipFill>
        <p:spPr>
          <a:xfrm>
            <a:off x="1765300" y="1888448"/>
            <a:ext cx="4114800" cy="4114800"/>
          </a:xfrm>
          <a:prstGeom prst="rect">
            <a:avLst/>
          </a:prstGeom>
        </p:spPr>
      </p:pic>
      <p:sp>
        <p:nvSpPr>
          <p:cNvPr id="3" name="Title 3">
            <a:extLst>
              <a:ext uri="{FF2B5EF4-FFF2-40B4-BE49-F238E27FC236}">
                <a16:creationId xmlns:a16="http://schemas.microsoft.com/office/drawing/2014/main" id="{04D884F4-E267-2D35-C275-FCDEA223C8A6}"/>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5" name="Title 1">
            <a:extLst>
              <a:ext uri="{FF2B5EF4-FFF2-40B4-BE49-F238E27FC236}">
                <a16:creationId xmlns:a16="http://schemas.microsoft.com/office/drawing/2014/main" id="{6B3C8BBA-8C45-C58C-5F2E-5AE66B2BEE95}"/>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0694CF58-8582-26B2-CA21-29358360CB83}"/>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3A893B2D-0650-001C-B4FB-668C697BDC98}"/>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5CA0A07A-DB66-C805-888E-B9DFDB2D559A}"/>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sp>
        <p:nvSpPr>
          <p:cNvPr id="9" name="Title 1">
            <a:extLst>
              <a:ext uri="{FF2B5EF4-FFF2-40B4-BE49-F238E27FC236}">
                <a16:creationId xmlns:a16="http://schemas.microsoft.com/office/drawing/2014/main" id="{F9D0B5E0-48D8-1D8B-1424-489E54F7E651}"/>
              </a:ext>
            </a:extLst>
          </p:cNvPr>
          <p:cNvSpPr txBox="1">
            <a:spLocks/>
          </p:cNvSpPr>
          <p:nvPr/>
        </p:nvSpPr>
        <p:spPr>
          <a:xfrm>
            <a:off x="1056406" y="10357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Have you ever used </a:t>
            </a:r>
            <a:r>
              <a:rPr lang="en-US" sz="4000" dirty="0" err="1"/>
              <a:t>NYCityMap</a:t>
            </a:r>
            <a:r>
              <a:rPr lang="en-US" sz="4000" dirty="0"/>
              <a:t>?</a:t>
            </a:r>
          </a:p>
        </p:txBody>
      </p:sp>
      <p:pic>
        <p:nvPicPr>
          <p:cNvPr id="10" name="Picture 9">
            <a:extLst>
              <a:ext uri="{FF2B5EF4-FFF2-40B4-BE49-F238E27FC236}">
                <a16:creationId xmlns:a16="http://schemas.microsoft.com/office/drawing/2014/main" id="{545C96E8-E653-2935-9277-75D4C13098C2}"/>
              </a:ext>
            </a:extLst>
          </p:cNvPr>
          <p:cNvPicPr>
            <a:picLocks noChangeAspect="1"/>
          </p:cNvPicPr>
          <p:nvPr/>
        </p:nvPicPr>
        <p:blipFill rotWithShape="1">
          <a:blip r:embed="rId2"/>
          <a:srcRect l="73588" t="92121" r="2735" b="2926"/>
          <a:stretch/>
        </p:blipFill>
        <p:spPr>
          <a:xfrm>
            <a:off x="9702800" y="6420829"/>
            <a:ext cx="2273300" cy="268658"/>
          </a:xfrm>
          <a:prstGeom prst="rect">
            <a:avLst/>
          </a:prstGeom>
        </p:spPr>
      </p:pic>
      <p:pic>
        <p:nvPicPr>
          <p:cNvPr id="11" name="Picture 10">
            <a:extLst>
              <a:ext uri="{FF2B5EF4-FFF2-40B4-BE49-F238E27FC236}">
                <a16:creationId xmlns:a16="http://schemas.microsoft.com/office/drawing/2014/main" id="{B954B8BC-07BE-013F-9934-3BB1309A0691}"/>
              </a:ext>
            </a:extLst>
          </p:cNvPr>
          <p:cNvPicPr>
            <a:picLocks noChangeAspect="1"/>
          </p:cNvPicPr>
          <p:nvPr/>
        </p:nvPicPr>
        <p:blipFill rotWithShape="1">
          <a:blip r:embed="rId2"/>
          <a:srcRect l="67833" t="37009" r="6483" b="38553"/>
          <a:stretch/>
        </p:blipFill>
        <p:spPr>
          <a:xfrm>
            <a:off x="5690280" y="2893424"/>
            <a:ext cx="3656920" cy="1965788"/>
          </a:xfrm>
          <a:prstGeom prst="rect">
            <a:avLst/>
          </a:prstGeom>
        </p:spPr>
      </p:pic>
    </p:spTree>
    <p:extLst>
      <p:ext uri="{BB962C8B-B14F-4D97-AF65-F5344CB8AC3E}">
        <p14:creationId xmlns:p14="http://schemas.microsoft.com/office/powerpoint/2010/main" val="3171341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AC7-1BC3-B615-8B45-03B698B549BD}"/>
              </a:ext>
            </a:extLst>
          </p:cNvPr>
          <p:cNvSpPr>
            <a:spLocks noGrp="1"/>
          </p:cNvSpPr>
          <p:nvPr>
            <p:ph type="title"/>
          </p:nvPr>
        </p:nvSpPr>
        <p:spPr>
          <a:xfrm>
            <a:off x="737339" y="764507"/>
            <a:ext cx="10771909" cy="1325563"/>
          </a:xfrm>
        </p:spPr>
        <p:txBody>
          <a:bodyPr>
            <a:normAutofit/>
          </a:bodyPr>
          <a:lstStyle/>
          <a:p>
            <a:pPr algn="ctr"/>
            <a:r>
              <a:rPr lang="en-US" sz="4000" dirty="0"/>
              <a:t>What kind of projects do you use </a:t>
            </a:r>
            <a:r>
              <a:rPr lang="en-US" sz="4000" dirty="0" err="1"/>
              <a:t>CityMap</a:t>
            </a:r>
            <a:r>
              <a:rPr lang="en-US" sz="4000" dirty="0"/>
              <a:t> for?</a:t>
            </a:r>
          </a:p>
        </p:txBody>
      </p:sp>
      <p:pic>
        <p:nvPicPr>
          <p:cNvPr id="4" name="Picture 3">
            <a:extLst>
              <a:ext uri="{FF2B5EF4-FFF2-40B4-BE49-F238E27FC236}">
                <a16:creationId xmlns:a16="http://schemas.microsoft.com/office/drawing/2014/main" id="{95702FC8-3A74-358D-6F1E-4763A6BA3A02}"/>
              </a:ext>
            </a:extLst>
          </p:cNvPr>
          <p:cNvPicPr>
            <a:picLocks noChangeAspect="1"/>
          </p:cNvPicPr>
          <p:nvPr/>
        </p:nvPicPr>
        <p:blipFill rotWithShape="1">
          <a:blip r:embed="rId2"/>
          <a:srcRect l="73412" t="90730" r="1800" b="2552"/>
          <a:stretch/>
        </p:blipFill>
        <p:spPr>
          <a:xfrm>
            <a:off x="9499601" y="6400800"/>
            <a:ext cx="2286000" cy="342900"/>
          </a:xfrm>
          <a:prstGeom prst="rect">
            <a:avLst/>
          </a:prstGeom>
        </p:spPr>
      </p:pic>
      <p:sp>
        <p:nvSpPr>
          <p:cNvPr id="3" name="Title 3">
            <a:extLst>
              <a:ext uri="{FF2B5EF4-FFF2-40B4-BE49-F238E27FC236}">
                <a16:creationId xmlns:a16="http://schemas.microsoft.com/office/drawing/2014/main" id="{1C1E348A-8F7C-558F-8900-AF5EE5DCF2B2}"/>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5" name="Title 1">
            <a:extLst>
              <a:ext uri="{FF2B5EF4-FFF2-40B4-BE49-F238E27FC236}">
                <a16:creationId xmlns:a16="http://schemas.microsoft.com/office/drawing/2014/main" id="{B7FC090E-9762-C81E-42D6-BAFB616174DC}"/>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0F535DD5-6100-5E77-00FE-77F1130CA8A1}"/>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B6AE1ED9-3CD3-599D-8121-5B0C11062C0C}"/>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65AE76FE-234F-9E8A-0503-5C2F2D2A42CE}"/>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pic>
        <p:nvPicPr>
          <p:cNvPr id="9" name="Picture 8">
            <a:extLst>
              <a:ext uri="{FF2B5EF4-FFF2-40B4-BE49-F238E27FC236}">
                <a16:creationId xmlns:a16="http://schemas.microsoft.com/office/drawing/2014/main" id="{A62A8A64-2E05-7973-A80B-BE04A53BB86E}"/>
              </a:ext>
            </a:extLst>
          </p:cNvPr>
          <p:cNvPicPr>
            <a:picLocks noChangeAspect="1"/>
          </p:cNvPicPr>
          <p:nvPr/>
        </p:nvPicPr>
        <p:blipFill rotWithShape="1">
          <a:blip r:embed="rId2"/>
          <a:srcRect l="5932" t="12597" r="3452" b="14993"/>
          <a:stretch/>
        </p:blipFill>
        <p:spPr>
          <a:xfrm>
            <a:off x="1090082" y="1752519"/>
            <a:ext cx="9994901" cy="4420238"/>
          </a:xfrm>
          <a:prstGeom prst="rect">
            <a:avLst/>
          </a:prstGeom>
        </p:spPr>
      </p:pic>
    </p:spTree>
    <p:extLst>
      <p:ext uri="{BB962C8B-B14F-4D97-AF65-F5344CB8AC3E}">
        <p14:creationId xmlns:p14="http://schemas.microsoft.com/office/powerpoint/2010/main" val="339140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AC7-1BC3-B615-8B45-03B698B549BD}"/>
              </a:ext>
            </a:extLst>
          </p:cNvPr>
          <p:cNvSpPr>
            <a:spLocks noGrp="1"/>
          </p:cNvSpPr>
          <p:nvPr>
            <p:ph type="title"/>
          </p:nvPr>
        </p:nvSpPr>
        <p:spPr>
          <a:xfrm>
            <a:off x="1510242" y="764507"/>
            <a:ext cx="10515600" cy="1325563"/>
          </a:xfrm>
        </p:spPr>
        <p:txBody>
          <a:bodyPr>
            <a:normAutofit/>
          </a:bodyPr>
          <a:lstStyle/>
          <a:p>
            <a:r>
              <a:rPr lang="en-US" sz="4000" dirty="0"/>
              <a:t>Do you work for the City of New York?</a:t>
            </a:r>
          </a:p>
        </p:txBody>
      </p:sp>
      <p:pic>
        <p:nvPicPr>
          <p:cNvPr id="4" name="Picture 3">
            <a:extLst>
              <a:ext uri="{FF2B5EF4-FFF2-40B4-BE49-F238E27FC236}">
                <a16:creationId xmlns:a16="http://schemas.microsoft.com/office/drawing/2014/main" id="{1705736A-832E-5D3B-CE03-622F0FAA0E0B}"/>
              </a:ext>
            </a:extLst>
          </p:cNvPr>
          <p:cNvPicPr>
            <a:picLocks noChangeAspect="1"/>
          </p:cNvPicPr>
          <p:nvPr/>
        </p:nvPicPr>
        <p:blipFill rotWithShape="1">
          <a:blip r:embed="rId2"/>
          <a:srcRect l="14839" t="10698" r="39170" b="32359"/>
          <a:stretch/>
        </p:blipFill>
        <p:spPr>
          <a:xfrm>
            <a:off x="2170177" y="1811581"/>
            <a:ext cx="4152900" cy="3758104"/>
          </a:xfrm>
          <a:prstGeom prst="rect">
            <a:avLst/>
          </a:prstGeom>
        </p:spPr>
      </p:pic>
      <p:sp>
        <p:nvSpPr>
          <p:cNvPr id="9" name="Title 3">
            <a:extLst>
              <a:ext uri="{FF2B5EF4-FFF2-40B4-BE49-F238E27FC236}">
                <a16:creationId xmlns:a16="http://schemas.microsoft.com/office/drawing/2014/main" id="{3795CC75-B8A7-FD60-7569-FA9D6189E3E5}"/>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0" name="Title 1">
            <a:extLst>
              <a:ext uri="{FF2B5EF4-FFF2-40B4-BE49-F238E27FC236}">
                <a16:creationId xmlns:a16="http://schemas.microsoft.com/office/drawing/2014/main" id="{48FA2315-4CC1-ECB6-C254-2C160C522770}"/>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11" name="Title 3">
            <a:extLst>
              <a:ext uri="{FF2B5EF4-FFF2-40B4-BE49-F238E27FC236}">
                <a16:creationId xmlns:a16="http://schemas.microsoft.com/office/drawing/2014/main" id="{0A4C8009-5479-238D-1173-CE7DED9B8B06}"/>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2" name="Title 1">
            <a:extLst>
              <a:ext uri="{FF2B5EF4-FFF2-40B4-BE49-F238E27FC236}">
                <a16:creationId xmlns:a16="http://schemas.microsoft.com/office/drawing/2014/main" id="{9DD8FED5-240F-12D4-958D-709DCEDFC3CF}"/>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3" name="Picture 12">
            <a:extLst>
              <a:ext uri="{FF2B5EF4-FFF2-40B4-BE49-F238E27FC236}">
                <a16:creationId xmlns:a16="http://schemas.microsoft.com/office/drawing/2014/main" id="{103A02CD-7579-232D-9B1C-13C952719FA2}"/>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pic>
        <p:nvPicPr>
          <p:cNvPr id="15" name="Picture 14">
            <a:extLst>
              <a:ext uri="{FF2B5EF4-FFF2-40B4-BE49-F238E27FC236}">
                <a16:creationId xmlns:a16="http://schemas.microsoft.com/office/drawing/2014/main" id="{9DF3A9D1-5759-72B5-A5C0-065380CB0D39}"/>
              </a:ext>
            </a:extLst>
          </p:cNvPr>
          <p:cNvPicPr>
            <a:picLocks noChangeAspect="1"/>
          </p:cNvPicPr>
          <p:nvPr/>
        </p:nvPicPr>
        <p:blipFill rotWithShape="1">
          <a:blip r:embed="rId2"/>
          <a:srcRect l="73207" t="93812" r="1688" b="2309"/>
          <a:stretch/>
        </p:blipFill>
        <p:spPr>
          <a:xfrm>
            <a:off x="6618816" y="4408444"/>
            <a:ext cx="2266950" cy="255992"/>
          </a:xfrm>
          <a:prstGeom prst="rect">
            <a:avLst/>
          </a:prstGeom>
        </p:spPr>
      </p:pic>
      <p:pic>
        <p:nvPicPr>
          <p:cNvPr id="16" name="Picture 15">
            <a:extLst>
              <a:ext uri="{FF2B5EF4-FFF2-40B4-BE49-F238E27FC236}">
                <a16:creationId xmlns:a16="http://schemas.microsoft.com/office/drawing/2014/main" id="{7C583F91-806A-BF77-244B-8BE8A4B44513}"/>
              </a:ext>
            </a:extLst>
          </p:cNvPr>
          <p:cNvPicPr>
            <a:picLocks noChangeAspect="1"/>
          </p:cNvPicPr>
          <p:nvPr/>
        </p:nvPicPr>
        <p:blipFill rotWithShape="1">
          <a:blip r:embed="rId2"/>
          <a:srcRect l="66479" t="32812" r="21355" b="55860"/>
          <a:stretch/>
        </p:blipFill>
        <p:spPr>
          <a:xfrm>
            <a:off x="6653742" y="3202518"/>
            <a:ext cx="1098549" cy="747630"/>
          </a:xfrm>
          <a:prstGeom prst="rect">
            <a:avLst/>
          </a:prstGeom>
        </p:spPr>
      </p:pic>
    </p:spTree>
    <p:extLst>
      <p:ext uri="{BB962C8B-B14F-4D97-AF65-F5344CB8AC3E}">
        <p14:creationId xmlns:p14="http://schemas.microsoft.com/office/powerpoint/2010/main" val="1828675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ECD20-0128-BAEC-5DE4-0E8E75D6A412}"/>
              </a:ext>
            </a:extLst>
          </p:cNvPr>
          <p:cNvSpPr>
            <a:spLocks noGrp="1"/>
          </p:cNvSpPr>
          <p:nvPr>
            <p:ph idx="1"/>
          </p:nvPr>
        </p:nvSpPr>
        <p:spPr>
          <a:xfrm>
            <a:off x="838200" y="1539502"/>
            <a:ext cx="10515600" cy="4637461"/>
          </a:xfrm>
        </p:spPr>
        <p:txBody>
          <a:bodyPr>
            <a:normAutofit fontScale="92500" lnSpcReduction="20000"/>
          </a:bodyPr>
          <a:lstStyle/>
          <a:p>
            <a:r>
              <a:rPr lang="en-US" dirty="0"/>
              <a:t>Overview</a:t>
            </a:r>
          </a:p>
          <a:p>
            <a:pPr lvl="1"/>
            <a:r>
              <a:rPr lang="en-US" dirty="0"/>
              <a:t>Who am I</a:t>
            </a:r>
          </a:p>
          <a:p>
            <a:pPr lvl="1"/>
            <a:r>
              <a:rPr lang="en-US" dirty="0"/>
              <a:t>Who is DoITT / OTI</a:t>
            </a:r>
          </a:p>
          <a:p>
            <a:pPr lvl="1"/>
            <a:r>
              <a:rPr lang="en-US" dirty="0"/>
              <a:t>Who is Esri</a:t>
            </a:r>
          </a:p>
          <a:p>
            <a:r>
              <a:rPr lang="en-US" dirty="0"/>
              <a:t>What is </a:t>
            </a:r>
            <a:r>
              <a:rPr lang="en-US" dirty="0" err="1"/>
              <a:t>CityMap</a:t>
            </a:r>
            <a:r>
              <a:rPr lang="en-US" dirty="0"/>
              <a:t> (nyc.gov/</a:t>
            </a:r>
            <a:r>
              <a:rPr lang="en-US" dirty="0" err="1"/>
              <a:t>citymap</a:t>
            </a:r>
            <a:r>
              <a:rPr lang="en-US" dirty="0"/>
              <a:t>)</a:t>
            </a:r>
          </a:p>
          <a:p>
            <a:pPr lvl="1"/>
            <a:r>
              <a:rPr lang="en-US" dirty="0"/>
              <a:t>Origin</a:t>
            </a:r>
          </a:p>
          <a:p>
            <a:pPr lvl="1"/>
            <a:r>
              <a:rPr lang="en-US" dirty="0"/>
              <a:t>Successes</a:t>
            </a:r>
          </a:p>
          <a:p>
            <a:pPr lvl="1"/>
            <a:r>
              <a:rPr lang="en-US" dirty="0"/>
              <a:t>Challenges</a:t>
            </a:r>
          </a:p>
          <a:p>
            <a:pPr lvl="1"/>
            <a:r>
              <a:rPr lang="en-US" dirty="0"/>
              <a:t>Redesign</a:t>
            </a:r>
          </a:p>
          <a:p>
            <a:pPr lvl="1"/>
            <a:r>
              <a:rPr lang="en-US" dirty="0"/>
              <a:t>Deployment</a:t>
            </a:r>
          </a:p>
          <a:p>
            <a:r>
              <a:rPr lang="en-US" b="1" dirty="0"/>
              <a:t>What do people think of it?</a:t>
            </a:r>
          </a:p>
          <a:p>
            <a:pPr lvl="1"/>
            <a:r>
              <a:rPr lang="en-US" dirty="0"/>
              <a:t>Survey of users</a:t>
            </a:r>
          </a:p>
          <a:p>
            <a:pPr lvl="1"/>
            <a:r>
              <a:rPr lang="en-US" dirty="0"/>
              <a:t>Comments after release</a:t>
            </a:r>
          </a:p>
          <a:p>
            <a:r>
              <a:rPr lang="en-US" dirty="0"/>
              <a:t>Discussion</a:t>
            </a:r>
          </a:p>
        </p:txBody>
      </p:sp>
      <p:sp>
        <p:nvSpPr>
          <p:cNvPr id="6" name="Title 1">
            <a:extLst>
              <a:ext uri="{FF2B5EF4-FFF2-40B4-BE49-F238E27FC236}">
                <a16:creationId xmlns:a16="http://schemas.microsoft.com/office/drawing/2014/main" id="{49125C79-3A38-3BDA-1E41-1430C69AF6DE}"/>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7" name="Title 3">
            <a:extLst>
              <a:ext uri="{FF2B5EF4-FFF2-40B4-BE49-F238E27FC236}">
                <a16:creationId xmlns:a16="http://schemas.microsoft.com/office/drawing/2014/main" id="{AE2C0203-354B-EEF8-671F-4979CAD79A56}"/>
              </a:ext>
            </a:extLst>
          </p:cNvPr>
          <p:cNvSpPr txBox="1">
            <a:spLocks/>
          </p:cNvSpPr>
          <p:nvPr/>
        </p:nvSpPr>
        <p:spPr>
          <a:xfrm>
            <a:off x="682752" y="242697"/>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4020202020204" pitchFamily="34" charset="0"/>
                <a:ea typeface="ＭＳ Ｐゴシック"/>
              </a:rPr>
              <a:t>Agenda</a:t>
            </a:r>
            <a:endParaRPr kumimoji="0" lang="en-US" sz="3000" b="0" i="0" u="none" strike="noStrike" kern="0" cap="none" spc="0" normalizeH="0" baseline="0" noProof="0" dirty="0">
              <a:ln>
                <a:noFill/>
              </a:ln>
              <a:solidFill>
                <a:prstClr val="white"/>
              </a:solidFill>
              <a:effectLst/>
              <a:uLnTx/>
              <a:uFillTx/>
              <a:latin typeface="Avenir Next LT Pro" panose="020B0504020202020204" pitchFamily="34" charset="0"/>
              <a:ea typeface="ＭＳ Ｐゴシック"/>
            </a:endParaRPr>
          </a:p>
        </p:txBody>
      </p:sp>
      <p:sp>
        <p:nvSpPr>
          <p:cNvPr id="8" name="Title 1">
            <a:extLst>
              <a:ext uri="{FF2B5EF4-FFF2-40B4-BE49-F238E27FC236}">
                <a16:creationId xmlns:a16="http://schemas.microsoft.com/office/drawing/2014/main" id="{F568D82F-A1D4-F5AA-8C4B-4CA1883CC607}"/>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9" name="Picture 8">
            <a:extLst>
              <a:ext uri="{FF2B5EF4-FFF2-40B4-BE49-F238E27FC236}">
                <a16:creationId xmlns:a16="http://schemas.microsoft.com/office/drawing/2014/main" id="{ED3D1B95-FFB1-C2EC-BB49-6810438AF591}"/>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sp>
        <p:nvSpPr>
          <p:cNvPr id="2" name="TextBox 1">
            <a:extLst>
              <a:ext uri="{FF2B5EF4-FFF2-40B4-BE49-F238E27FC236}">
                <a16:creationId xmlns:a16="http://schemas.microsoft.com/office/drawing/2014/main" id="{76BCCE39-2A43-7602-63DE-19B9156CA2F5}"/>
              </a:ext>
            </a:extLst>
          </p:cNvPr>
          <p:cNvSpPr txBox="1"/>
          <p:nvPr/>
        </p:nvSpPr>
        <p:spPr>
          <a:xfrm>
            <a:off x="6943411" y="1397201"/>
            <a:ext cx="5149106" cy="3539430"/>
          </a:xfrm>
          <a:prstGeom prst="rect">
            <a:avLst/>
          </a:prstGeom>
          <a:noFill/>
        </p:spPr>
        <p:txBody>
          <a:bodyPr wrap="square" rtlCol="0">
            <a:spAutoFit/>
          </a:bodyPr>
          <a:lstStyle/>
          <a:p>
            <a:r>
              <a:rPr lang="en-US" sz="2600" dirty="0"/>
              <a:t>Questions for discussion at the end</a:t>
            </a:r>
          </a:p>
          <a:p>
            <a:pPr marL="285750" indent="-285750">
              <a:buFont typeface="Arial" panose="020B0604020202020204" pitchFamily="34" charset="0"/>
              <a:buChar char="•"/>
            </a:pPr>
            <a:r>
              <a:rPr lang="en-US" sz="2200" dirty="0"/>
              <a:t>When did you first learn of </a:t>
            </a:r>
            <a:r>
              <a:rPr lang="en-US" sz="2200" dirty="0" err="1"/>
              <a:t>CityMap</a:t>
            </a:r>
            <a:r>
              <a:rPr lang="en-US" sz="2200" dirty="0"/>
              <a:t>?</a:t>
            </a:r>
          </a:p>
          <a:p>
            <a:pPr marL="285750" indent="-285750">
              <a:buFont typeface="Arial" panose="020B0604020202020204" pitchFamily="34" charset="0"/>
              <a:buChar char="•"/>
            </a:pPr>
            <a:r>
              <a:rPr lang="en-US" sz="2200" dirty="0"/>
              <a:t>What were/are your impressions?</a:t>
            </a:r>
          </a:p>
          <a:p>
            <a:pPr marL="285750" indent="-285750">
              <a:buFont typeface="Arial" panose="020B0604020202020204" pitchFamily="34" charset="0"/>
              <a:buChar char="•"/>
            </a:pPr>
            <a:r>
              <a:rPr lang="en-US" sz="2200" dirty="0"/>
              <a:t>Did they change over the years?</a:t>
            </a:r>
          </a:p>
          <a:p>
            <a:pPr marL="285750" indent="-285750">
              <a:buFont typeface="Arial" panose="020B0604020202020204" pitchFamily="34" charset="0"/>
              <a:buChar char="•"/>
            </a:pPr>
            <a:r>
              <a:rPr lang="en-US" sz="2200" dirty="0"/>
              <a:t>What should </a:t>
            </a:r>
            <a:r>
              <a:rPr lang="en-US" sz="2200" dirty="0" err="1"/>
              <a:t>CityMap</a:t>
            </a:r>
            <a:r>
              <a:rPr lang="en-US" sz="2200" dirty="0"/>
              <a:t> be?</a:t>
            </a:r>
          </a:p>
          <a:p>
            <a:pPr marL="285750" indent="-285750">
              <a:buFont typeface="Arial" panose="020B0604020202020204" pitchFamily="34" charset="0"/>
              <a:buChar char="•"/>
            </a:pPr>
            <a:r>
              <a:rPr lang="en-US" sz="2200" dirty="0"/>
              <a:t>How can we help </a:t>
            </a:r>
            <a:r>
              <a:rPr lang="en-US" sz="2200" dirty="0" err="1"/>
              <a:t>NYC’ers</a:t>
            </a:r>
            <a:r>
              <a:rPr lang="en-US" sz="2200" dirty="0"/>
              <a:t> find the right map for their needs?</a:t>
            </a:r>
          </a:p>
          <a:p>
            <a:endParaRPr lang="en-US" sz="2200" dirty="0"/>
          </a:p>
          <a:p>
            <a:endParaRPr lang="en-US" sz="2200" dirty="0"/>
          </a:p>
          <a:p>
            <a:endParaRPr lang="en-US" sz="2200" dirty="0"/>
          </a:p>
        </p:txBody>
      </p:sp>
    </p:spTree>
    <p:extLst>
      <p:ext uri="{BB962C8B-B14F-4D97-AF65-F5344CB8AC3E}">
        <p14:creationId xmlns:p14="http://schemas.microsoft.com/office/powerpoint/2010/main" val="1685699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AC7-1BC3-B615-8B45-03B698B549BD}"/>
              </a:ext>
            </a:extLst>
          </p:cNvPr>
          <p:cNvSpPr>
            <a:spLocks noGrp="1"/>
          </p:cNvSpPr>
          <p:nvPr>
            <p:ph type="title"/>
          </p:nvPr>
        </p:nvSpPr>
        <p:spPr>
          <a:xfrm>
            <a:off x="2006600" y="963328"/>
            <a:ext cx="9690100" cy="944717"/>
          </a:xfrm>
        </p:spPr>
        <p:txBody>
          <a:bodyPr>
            <a:normAutofit/>
          </a:bodyPr>
          <a:lstStyle/>
          <a:p>
            <a:r>
              <a:rPr lang="en-US" sz="4000" dirty="0"/>
              <a:t>Which agency do you work for? </a:t>
            </a:r>
          </a:p>
        </p:txBody>
      </p:sp>
      <p:pic>
        <p:nvPicPr>
          <p:cNvPr id="6" name="Picture 5">
            <a:extLst>
              <a:ext uri="{FF2B5EF4-FFF2-40B4-BE49-F238E27FC236}">
                <a16:creationId xmlns:a16="http://schemas.microsoft.com/office/drawing/2014/main" id="{F2F38F6C-1E7E-338B-2ADD-BC59EEB75299}"/>
              </a:ext>
            </a:extLst>
          </p:cNvPr>
          <p:cNvPicPr>
            <a:picLocks noChangeAspect="1"/>
          </p:cNvPicPr>
          <p:nvPr/>
        </p:nvPicPr>
        <p:blipFill>
          <a:blip r:embed="rId3"/>
          <a:stretch>
            <a:fillRect/>
          </a:stretch>
        </p:blipFill>
        <p:spPr>
          <a:xfrm>
            <a:off x="1888228" y="1698504"/>
            <a:ext cx="7484901" cy="5159495"/>
          </a:xfrm>
          <a:prstGeom prst="rect">
            <a:avLst/>
          </a:prstGeom>
        </p:spPr>
      </p:pic>
      <p:sp>
        <p:nvSpPr>
          <p:cNvPr id="8" name="Title 3">
            <a:extLst>
              <a:ext uri="{FF2B5EF4-FFF2-40B4-BE49-F238E27FC236}">
                <a16:creationId xmlns:a16="http://schemas.microsoft.com/office/drawing/2014/main" id="{962AAEDA-0F19-565B-B5F0-457A3F1E1D40}"/>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9" name="Title 1">
            <a:extLst>
              <a:ext uri="{FF2B5EF4-FFF2-40B4-BE49-F238E27FC236}">
                <a16:creationId xmlns:a16="http://schemas.microsoft.com/office/drawing/2014/main" id="{9EC95511-1FFF-931F-C21A-25687305D822}"/>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10" name="Title 3">
            <a:extLst>
              <a:ext uri="{FF2B5EF4-FFF2-40B4-BE49-F238E27FC236}">
                <a16:creationId xmlns:a16="http://schemas.microsoft.com/office/drawing/2014/main" id="{240841AF-ADA2-AB8B-A473-12BA8A42D926}"/>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1" name="Title 1">
            <a:extLst>
              <a:ext uri="{FF2B5EF4-FFF2-40B4-BE49-F238E27FC236}">
                <a16:creationId xmlns:a16="http://schemas.microsoft.com/office/drawing/2014/main" id="{806C951E-D4E2-284D-3BA2-DAD1A0D105F0}"/>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2" name="Picture 11">
            <a:extLst>
              <a:ext uri="{FF2B5EF4-FFF2-40B4-BE49-F238E27FC236}">
                <a16:creationId xmlns:a16="http://schemas.microsoft.com/office/drawing/2014/main" id="{C217F2C5-0804-55D4-A8B6-488D0B2D756A}"/>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1315590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AC7-1BC3-B615-8B45-03B698B549BD}"/>
              </a:ext>
            </a:extLst>
          </p:cNvPr>
          <p:cNvSpPr>
            <a:spLocks noGrp="1"/>
          </p:cNvSpPr>
          <p:nvPr>
            <p:ph type="title"/>
          </p:nvPr>
        </p:nvSpPr>
        <p:spPr>
          <a:xfrm>
            <a:off x="0" y="974923"/>
            <a:ext cx="12208934" cy="1095178"/>
          </a:xfrm>
        </p:spPr>
        <p:txBody>
          <a:bodyPr>
            <a:normAutofit/>
          </a:bodyPr>
          <a:lstStyle/>
          <a:p>
            <a:pPr algn="ctr"/>
            <a:r>
              <a:rPr lang="en-US" sz="3200" dirty="0"/>
              <a:t>Please describe how you use </a:t>
            </a:r>
            <a:r>
              <a:rPr lang="en-US" sz="3200" dirty="0" err="1"/>
              <a:t>CityMap</a:t>
            </a:r>
            <a:r>
              <a:rPr lang="en-US" sz="3200" dirty="0"/>
              <a:t> in your work in a few sentences </a:t>
            </a:r>
          </a:p>
        </p:txBody>
      </p:sp>
      <p:pic>
        <p:nvPicPr>
          <p:cNvPr id="4" name="Picture 3">
            <a:extLst>
              <a:ext uri="{FF2B5EF4-FFF2-40B4-BE49-F238E27FC236}">
                <a16:creationId xmlns:a16="http://schemas.microsoft.com/office/drawing/2014/main" id="{E3E9B0B3-C6A3-DB9C-3BD9-8F98F579F348}"/>
              </a:ext>
            </a:extLst>
          </p:cNvPr>
          <p:cNvPicPr>
            <a:picLocks noChangeAspect="1"/>
          </p:cNvPicPr>
          <p:nvPr/>
        </p:nvPicPr>
        <p:blipFill rotWithShape="1">
          <a:blip r:embed="rId2"/>
          <a:srcRect l="2784" t="15273" r="4061" b="18209"/>
          <a:stretch/>
        </p:blipFill>
        <p:spPr>
          <a:xfrm>
            <a:off x="447825" y="1867996"/>
            <a:ext cx="11313283" cy="4456748"/>
          </a:xfrm>
          <a:prstGeom prst="rect">
            <a:avLst/>
          </a:prstGeom>
        </p:spPr>
      </p:pic>
      <p:pic>
        <p:nvPicPr>
          <p:cNvPr id="3" name="Picture 2">
            <a:extLst>
              <a:ext uri="{FF2B5EF4-FFF2-40B4-BE49-F238E27FC236}">
                <a16:creationId xmlns:a16="http://schemas.microsoft.com/office/drawing/2014/main" id="{6E8020C9-FCC4-6BF0-DEE1-BD3991C1AC6B}"/>
              </a:ext>
            </a:extLst>
          </p:cNvPr>
          <p:cNvPicPr>
            <a:picLocks noChangeAspect="1"/>
          </p:cNvPicPr>
          <p:nvPr/>
        </p:nvPicPr>
        <p:blipFill rotWithShape="1">
          <a:blip r:embed="rId2"/>
          <a:srcRect l="72063" t="90319" r="2573" b="2219"/>
          <a:stretch/>
        </p:blipFill>
        <p:spPr>
          <a:xfrm>
            <a:off x="9309099" y="6413501"/>
            <a:ext cx="2738761" cy="444499"/>
          </a:xfrm>
          <a:prstGeom prst="rect">
            <a:avLst/>
          </a:prstGeom>
        </p:spPr>
      </p:pic>
      <p:sp>
        <p:nvSpPr>
          <p:cNvPr id="5" name="Title 3">
            <a:extLst>
              <a:ext uri="{FF2B5EF4-FFF2-40B4-BE49-F238E27FC236}">
                <a16:creationId xmlns:a16="http://schemas.microsoft.com/office/drawing/2014/main" id="{D2B26614-BEBB-9BCA-4BE0-DD58F1742143}"/>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6" name="Title 1">
            <a:extLst>
              <a:ext uri="{FF2B5EF4-FFF2-40B4-BE49-F238E27FC236}">
                <a16:creationId xmlns:a16="http://schemas.microsoft.com/office/drawing/2014/main" id="{8325561F-7BCD-AA24-B943-7BDDD0E1A6BD}"/>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7" name="Title 3">
            <a:extLst>
              <a:ext uri="{FF2B5EF4-FFF2-40B4-BE49-F238E27FC236}">
                <a16:creationId xmlns:a16="http://schemas.microsoft.com/office/drawing/2014/main" id="{D672765E-E39B-9D61-1FA5-26C50308A2B4}"/>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39A1CE46-441A-A664-6C82-42A6C733E66A}"/>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9" name="Picture 8">
            <a:extLst>
              <a:ext uri="{FF2B5EF4-FFF2-40B4-BE49-F238E27FC236}">
                <a16:creationId xmlns:a16="http://schemas.microsoft.com/office/drawing/2014/main" id="{3F4F5DD3-D3D1-1BCC-3150-82E217C6A725}"/>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2393567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683AF3-F433-9D90-4C1D-DFBEFD546CA8}"/>
              </a:ext>
            </a:extLst>
          </p:cNvPr>
          <p:cNvPicPr>
            <a:picLocks noChangeAspect="1"/>
          </p:cNvPicPr>
          <p:nvPr/>
        </p:nvPicPr>
        <p:blipFill rotWithShape="1">
          <a:blip r:embed="rId2"/>
          <a:srcRect l="71156" t="90816" r="1572" b="3476"/>
          <a:stretch/>
        </p:blipFill>
        <p:spPr>
          <a:xfrm>
            <a:off x="682752" y="5655947"/>
            <a:ext cx="2733548" cy="315814"/>
          </a:xfrm>
          <a:prstGeom prst="rect">
            <a:avLst/>
          </a:prstGeom>
        </p:spPr>
      </p:pic>
      <p:pic>
        <p:nvPicPr>
          <p:cNvPr id="7" name="Picture 6">
            <a:extLst>
              <a:ext uri="{FF2B5EF4-FFF2-40B4-BE49-F238E27FC236}">
                <a16:creationId xmlns:a16="http://schemas.microsoft.com/office/drawing/2014/main" id="{116D4E12-B315-F231-A5C5-1EA17A5FFBD5}"/>
              </a:ext>
            </a:extLst>
          </p:cNvPr>
          <p:cNvPicPr>
            <a:picLocks noChangeAspect="1"/>
          </p:cNvPicPr>
          <p:nvPr/>
        </p:nvPicPr>
        <p:blipFill rotWithShape="1">
          <a:blip r:embed="rId3"/>
          <a:srcRect l="3713" t="14305" r="3540" b="16255"/>
          <a:stretch/>
        </p:blipFill>
        <p:spPr>
          <a:xfrm>
            <a:off x="5191187" y="2442117"/>
            <a:ext cx="6978980" cy="2884132"/>
          </a:xfrm>
          <a:prstGeom prst="rect">
            <a:avLst/>
          </a:prstGeom>
        </p:spPr>
      </p:pic>
      <p:graphicFrame>
        <p:nvGraphicFramePr>
          <p:cNvPr id="6" name="Chart 5">
            <a:extLst>
              <a:ext uri="{FF2B5EF4-FFF2-40B4-BE49-F238E27FC236}">
                <a16:creationId xmlns:a16="http://schemas.microsoft.com/office/drawing/2014/main" id="{9CB33946-1BFA-99DC-E9C4-47D3A536439B}"/>
              </a:ext>
            </a:extLst>
          </p:cNvPr>
          <p:cNvGraphicFramePr/>
          <p:nvPr>
            <p:extLst>
              <p:ext uri="{D42A27DB-BD31-4B8C-83A1-F6EECF244321}">
                <p14:modId xmlns:p14="http://schemas.microsoft.com/office/powerpoint/2010/main" val="707738939"/>
              </p:ext>
            </p:extLst>
          </p:nvPr>
        </p:nvGraphicFramePr>
        <p:xfrm>
          <a:off x="21834" y="2902357"/>
          <a:ext cx="4135511" cy="2592711"/>
        </p:xfrm>
        <a:graphic>
          <a:graphicData uri="http://schemas.openxmlformats.org/drawingml/2006/chart">
            <c:chart xmlns:c="http://schemas.openxmlformats.org/drawingml/2006/chart" xmlns:r="http://schemas.openxmlformats.org/officeDocument/2006/relationships" r:id="rId4"/>
          </a:graphicData>
        </a:graphic>
      </p:graphicFrame>
      <p:pic>
        <p:nvPicPr>
          <p:cNvPr id="8" name="Picture 7">
            <a:extLst>
              <a:ext uri="{FF2B5EF4-FFF2-40B4-BE49-F238E27FC236}">
                <a16:creationId xmlns:a16="http://schemas.microsoft.com/office/drawing/2014/main" id="{AF2D6A61-59BD-B668-1059-3D51E7C5A6FE}"/>
              </a:ext>
            </a:extLst>
          </p:cNvPr>
          <p:cNvPicPr>
            <a:picLocks noChangeAspect="1"/>
          </p:cNvPicPr>
          <p:nvPr/>
        </p:nvPicPr>
        <p:blipFill rotWithShape="1">
          <a:blip r:embed="rId5"/>
          <a:srcRect l="66479" t="32812" r="21355" b="55860"/>
          <a:stretch/>
        </p:blipFill>
        <p:spPr>
          <a:xfrm>
            <a:off x="3545522" y="3738473"/>
            <a:ext cx="1544955" cy="1051437"/>
          </a:xfrm>
          <a:prstGeom prst="rect">
            <a:avLst/>
          </a:prstGeom>
        </p:spPr>
      </p:pic>
      <p:sp>
        <p:nvSpPr>
          <p:cNvPr id="10" name="Title 9">
            <a:extLst>
              <a:ext uri="{FF2B5EF4-FFF2-40B4-BE49-F238E27FC236}">
                <a16:creationId xmlns:a16="http://schemas.microsoft.com/office/drawing/2014/main" id="{9BA269D2-0A17-1006-571B-C6BADF5A6F4D}"/>
              </a:ext>
            </a:extLst>
          </p:cNvPr>
          <p:cNvSpPr>
            <a:spLocks noGrp="1"/>
          </p:cNvSpPr>
          <p:nvPr>
            <p:ph type="title"/>
          </p:nvPr>
        </p:nvSpPr>
        <p:spPr>
          <a:xfrm>
            <a:off x="227108" y="1284672"/>
            <a:ext cx="4346448" cy="1325563"/>
          </a:xfrm>
        </p:spPr>
        <p:txBody>
          <a:bodyPr>
            <a:normAutofit/>
          </a:bodyPr>
          <a:lstStyle/>
          <a:p>
            <a:r>
              <a:rPr lang="en-US" sz="2800" dirty="0"/>
              <a:t>Search for a specific address to see information about the building and property</a:t>
            </a:r>
          </a:p>
        </p:txBody>
      </p:sp>
      <p:sp>
        <p:nvSpPr>
          <p:cNvPr id="11" name="Title 3">
            <a:extLst>
              <a:ext uri="{FF2B5EF4-FFF2-40B4-BE49-F238E27FC236}">
                <a16:creationId xmlns:a16="http://schemas.microsoft.com/office/drawing/2014/main" id="{B0C7D434-5590-F0B0-A04F-6E7A497CA931}"/>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2" name="Title 1">
            <a:extLst>
              <a:ext uri="{FF2B5EF4-FFF2-40B4-BE49-F238E27FC236}">
                <a16:creationId xmlns:a16="http://schemas.microsoft.com/office/drawing/2014/main" id="{94152F67-C92A-5927-87D3-14DD084D54E5}"/>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13" name="Title 3">
            <a:extLst>
              <a:ext uri="{FF2B5EF4-FFF2-40B4-BE49-F238E27FC236}">
                <a16:creationId xmlns:a16="http://schemas.microsoft.com/office/drawing/2014/main" id="{6DC5DF1D-B38C-1AE5-ABC1-EAC2177DA735}"/>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4" name="Title 1">
            <a:extLst>
              <a:ext uri="{FF2B5EF4-FFF2-40B4-BE49-F238E27FC236}">
                <a16:creationId xmlns:a16="http://schemas.microsoft.com/office/drawing/2014/main" id="{8A8AD1B5-D7E9-35B5-6484-55790722A5C3}"/>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5" name="Picture 14">
            <a:extLst>
              <a:ext uri="{FF2B5EF4-FFF2-40B4-BE49-F238E27FC236}">
                <a16:creationId xmlns:a16="http://schemas.microsoft.com/office/drawing/2014/main" id="{83B70807-C663-4919-C8BB-6A518DCE45DB}"/>
              </a:ext>
            </a:extLst>
          </p:cNvPr>
          <p:cNvPicPr>
            <a:picLocks noChangeAspect="1"/>
          </p:cNvPicPr>
          <p:nvPr/>
        </p:nvPicPr>
        <p:blipFill rotWithShape="1">
          <a:blip r:embed="rId6"/>
          <a:srcRect l="109" r="55212" b="3957"/>
          <a:stretch/>
        </p:blipFill>
        <p:spPr>
          <a:xfrm>
            <a:off x="6653742" y="-10718"/>
            <a:ext cx="5438775" cy="944716"/>
          </a:xfrm>
          <a:prstGeom prst="rect">
            <a:avLst/>
          </a:prstGeom>
        </p:spPr>
      </p:pic>
      <p:sp>
        <p:nvSpPr>
          <p:cNvPr id="16" name="Title 9">
            <a:extLst>
              <a:ext uri="{FF2B5EF4-FFF2-40B4-BE49-F238E27FC236}">
                <a16:creationId xmlns:a16="http://schemas.microsoft.com/office/drawing/2014/main" id="{A1FE01A8-07CE-199B-9810-CE477521F61F}"/>
              </a:ext>
            </a:extLst>
          </p:cNvPr>
          <p:cNvSpPr txBox="1">
            <a:spLocks/>
          </p:cNvSpPr>
          <p:nvPr/>
        </p:nvSpPr>
        <p:spPr>
          <a:xfrm>
            <a:off x="5090477" y="1103490"/>
            <a:ext cx="70796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What information about the building or property are you usually looking to find?</a:t>
            </a:r>
          </a:p>
        </p:txBody>
      </p:sp>
      <p:pic>
        <p:nvPicPr>
          <p:cNvPr id="17" name="Picture 16">
            <a:extLst>
              <a:ext uri="{FF2B5EF4-FFF2-40B4-BE49-F238E27FC236}">
                <a16:creationId xmlns:a16="http://schemas.microsoft.com/office/drawing/2014/main" id="{7BE03855-AD28-9125-A6C9-152B8F0D11F5}"/>
              </a:ext>
            </a:extLst>
          </p:cNvPr>
          <p:cNvPicPr>
            <a:picLocks noChangeAspect="1"/>
          </p:cNvPicPr>
          <p:nvPr/>
        </p:nvPicPr>
        <p:blipFill rotWithShape="1">
          <a:blip r:embed="rId3"/>
          <a:srcRect l="73734" t="91670" r="2356" b="2875"/>
          <a:stretch/>
        </p:blipFill>
        <p:spPr>
          <a:xfrm>
            <a:off x="9984087" y="5671990"/>
            <a:ext cx="2108430" cy="265548"/>
          </a:xfrm>
          <a:prstGeom prst="rect">
            <a:avLst/>
          </a:prstGeom>
        </p:spPr>
      </p:pic>
    </p:spTree>
    <p:extLst>
      <p:ext uri="{BB962C8B-B14F-4D97-AF65-F5344CB8AC3E}">
        <p14:creationId xmlns:p14="http://schemas.microsoft.com/office/powerpoint/2010/main" val="1606977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B26F74-11E0-BB87-5987-38305E516335}"/>
              </a:ext>
            </a:extLst>
          </p:cNvPr>
          <p:cNvPicPr>
            <a:picLocks noChangeAspect="1"/>
          </p:cNvPicPr>
          <p:nvPr/>
        </p:nvPicPr>
        <p:blipFill rotWithShape="1">
          <a:blip r:embed="rId2"/>
          <a:srcRect l="3781" t="13619" r="2698" b="16581"/>
          <a:stretch/>
        </p:blipFill>
        <p:spPr>
          <a:xfrm>
            <a:off x="5090477" y="2198396"/>
            <a:ext cx="6910036" cy="2849309"/>
          </a:xfrm>
          <a:prstGeom prst="rect">
            <a:avLst/>
          </a:prstGeom>
        </p:spPr>
      </p:pic>
      <p:pic>
        <p:nvPicPr>
          <p:cNvPr id="6" name="Picture 5">
            <a:extLst>
              <a:ext uri="{FF2B5EF4-FFF2-40B4-BE49-F238E27FC236}">
                <a16:creationId xmlns:a16="http://schemas.microsoft.com/office/drawing/2014/main" id="{3E226B7B-F336-3852-4F9A-282738C32277}"/>
              </a:ext>
            </a:extLst>
          </p:cNvPr>
          <p:cNvPicPr>
            <a:picLocks noChangeAspect="1"/>
          </p:cNvPicPr>
          <p:nvPr/>
        </p:nvPicPr>
        <p:blipFill rotWithShape="1">
          <a:blip r:embed="rId3"/>
          <a:srcRect l="20087" t="21241" r="45137" b="19391"/>
          <a:stretch/>
        </p:blipFill>
        <p:spPr>
          <a:xfrm>
            <a:off x="261618" y="2711835"/>
            <a:ext cx="2265680" cy="2182745"/>
          </a:xfrm>
          <a:prstGeom prst="rect">
            <a:avLst/>
          </a:prstGeom>
        </p:spPr>
      </p:pic>
      <p:sp>
        <p:nvSpPr>
          <p:cNvPr id="7" name="Title 3">
            <a:extLst>
              <a:ext uri="{FF2B5EF4-FFF2-40B4-BE49-F238E27FC236}">
                <a16:creationId xmlns:a16="http://schemas.microsoft.com/office/drawing/2014/main" id="{BF6F232D-6D37-C128-D180-6B91AEE6BBC2}"/>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13A47E82-D364-C243-5D00-96094D171E65}"/>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9" name="Title 3">
            <a:extLst>
              <a:ext uri="{FF2B5EF4-FFF2-40B4-BE49-F238E27FC236}">
                <a16:creationId xmlns:a16="http://schemas.microsoft.com/office/drawing/2014/main" id="{BB1B1067-D061-11B7-0832-6A9B4723512C}"/>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0" name="Title 1">
            <a:extLst>
              <a:ext uri="{FF2B5EF4-FFF2-40B4-BE49-F238E27FC236}">
                <a16:creationId xmlns:a16="http://schemas.microsoft.com/office/drawing/2014/main" id="{AC20A4E5-2F49-0D89-D80C-EC200C400F91}"/>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1" name="Picture 10">
            <a:extLst>
              <a:ext uri="{FF2B5EF4-FFF2-40B4-BE49-F238E27FC236}">
                <a16:creationId xmlns:a16="http://schemas.microsoft.com/office/drawing/2014/main" id="{ED5B22AA-119B-AE46-C3C7-91151E759D76}"/>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
        <p:nvSpPr>
          <p:cNvPr id="12" name="Title 9">
            <a:extLst>
              <a:ext uri="{FF2B5EF4-FFF2-40B4-BE49-F238E27FC236}">
                <a16:creationId xmlns:a16="http://schemas.microsoft.com/office/drawing/2014/main" id="{6894A3E5-3C22-7CD4-1F6B-EA07B88AC068}"/>
              </a:ext>
            </a:extLst>
          </p:cNvPr>
          <p:cNvSpPr>
            <a:spLocks noGrp="1"/>
          </p:cNvSpPr>
          <p:nvPr>
            <p:ph type="title"/>
          </p:nvPr>
        </p:nvSpPr>
        <p:spPr>
          <a:xfrm>
            <a:off x="227108" y="1284672"/>
            <a:ext cx="4346448" cy="1325563"/>
          </a:xfrm>
        </p:spPr>
        <p:txBody>
          <a:bodyPr>
            <a:normAutofit/>
          </a:bodyPr>
          <a:lstStyle/>
          <a:p>
            <a:r>
              <a:rPr lang="en-US" sz="2800" dirty="0"/>
              <a:t>Search for a specific place by using something other than the address</a:t>
            </a:r>
          </a:p>
        </p:txBody>
      </p:sp>
      <p:sp>
        <p:nvSpPr>
          <p:cNvPr id="13" name="Title 9">
            <a:extLst>
              <a:ext uri="{FF2B5EF4-FFF2-40B4-BE49-F238E27FC236}">
                <a16:creationId xmlns:a16="http://schemas.microsoft.com/office/drawing/2014/main" id="{6ABA22A2-0F16-13B0-E6AB-4859F5D56A45}"/>
              </a:ext>
            </a:extLst>
          </p:cNvPr>
          <p:cNvSpPr txBox="1">
            <a:spLocks/>
          </p:cNvSpPr>
          <p:nvPr/>
        </p:nvSpPr>
        <p:spPr>
          <a:xfrm>
            <a:off x="5090477" y="1103490"/>
            <a:ext cx="70796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Tell us a little bit about which types of places you search for</a:t>
            </a:r>
          </a:p>
        </p:txBody>
      </p:sp>
      <p:pic>
        <p:nvPicPr>
          <p:cNvPr id="14" name="Picture 13">
            <a:extLst>
              <a:ext uri="{FF2B5EF4-FFF2-40B4-BE49-F238E27FC236}">
                <a16:creationId xmlns:a16="http://schemas.microsoft.com/office/drawing/2014/main" id="{722BC13C-FA3A-70E7-F3BF-1A37F91D7E14}"/>
              </a:ext>
            </a:extLst>
          </p:cNvPr>
          <p:cNvPicPr>
            <a:picLocks noChangeAspect="1"/>
          </p:cNvPicPr>
          <p:nvPr/>
        </p:nvPicPr>
        <p:blipFill rotWithShape="1">
          <a:blip r:embed="rId3"/>
          <a:srcRect l="70769" t="91710" r="1957" b="1775"/>
          <a:stretch/>
        </p:blipFill>
        <p:spPr>
          <a:xfrm>
            <a:off x="261618" y="5047706"/>
            <a:ext cx="2526299" cy="340561"/>
          </a:xfrm>
          <a:prstGeom prst="rect">
            <a:avLst/>
          </a:prstGeom>
        </p:spPr>
      </p:pic>
      <p:pic>
        <p:nvPicPr>
          <p:cNvPr id="15" name="Picture 14">
            <a:extLst>
              <a:ext uri="{FF2B5EF4-FFF2-40B4-BE49-F238E27FC236}">
                <a16:creationId xmlns:a16="http://schemas.microsoft.com/office/drawing/2014/main" id="{4B0B2FFE-C0E5-1B51-6A2B-8D0A2A427654}"/>
              </a:ext>
            </a:extLst>
          </p:cNvPr>
          <p:cNvPicPr>
            <a:picLocks noChangeAspect="1"/>
          </p:cNvPicPr>
          <p:nvPr/>
        </p:nvPicPr>
        <p:blipFill rotWithShape="1">
          <a:blip r:embed="rId3"/>
          <a:srcRect l="64763" t="38673" r="21397" b="39380"/>
          <a:stretch/>
        </p:blipFill>
        <p:spPr>
          <a:xfrm>
            <a:off x="2527298" y="3051296"/>
            <a:ext cx="1336979" cy="1196470"/>
          </a:xfrm>
          <a:prstGeom prst="rect">
            <a:avLst/>
          </a:prstGeom>
        </p:spPr>
      </p:pic>
      <p:pic>
        <p:nvPicPr>
          <p:cNvPr id="16" name="Picture 15">
            <a:extLst>
              <a:ext uri="{FF2B5EF4-FFF2-40B4-BE49-F238E27FC236}">
                <a16:creationId xmlns:a16="http://schemas.microsoft.com/office/drawing/2014/main" id="{359B336D-859B-24C9-3295-F4F4F0BAAFD2}"/>
              </a:ext>
            </a:extLst>
          </p:cNvPr>
          <p:cNvPicPr>
            <a:picLocks noChangeAspect="1"/>
          </p:cNvPicPr>
          <p:nvPr/>
        </p:nvPicPr>
        <p:blipFill rotWithShape="1">
          <a:blip r:embed="rId2"/>
          <a:srcRect l="71225" t="88980" r="1509" b="2385"/>
          <a:stretch/>
        </p:blipFill>
        <p:spPr>
          <a:xfrm>
            <a:off x="10245467" y="4906287"/>
            <a:ext cx="1946533" cy="340561"/>
          </a:xfrm>
          <a:prstGeom prst="rect">
            <a:avLst/>
          </a:prstGeom>
        </p:spPr>
      </p:pic>
    </p:spTree>
    <p:extLst>
      <p:ext uri="{BB962C8B-B14F-4D97-AF65-F5344CB8AC3E}">
        <p14:creationId xmlns:p14="http://schemas.microsoft.com/office/powerpoint/2010/main" val="42849450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E74737-8CC7-28EA-65ED-D7B9B4047E5D}"/>
              </a:ext>
            </a:extLst>
          </p:cNvPr>
          <p:cNvPicPr>
            <a:picLocks noChangeAspect="1"/>
          </p:cNvPicPr>
          <p:nvPr/>
        </p:nvPicPr>
        <p:blipFill rotWithShape="1">
          <a:blip r:embed="rId2"/>
          <a:srcRect l="21789" t="20265" r="46647" b="18332"/>
          <a:stretch/>
        </p:blipFill>
        <p:spPr>
          <a:xfrm>
            <a:off x="947510" y="2744727"/>
            <a:ext cx="2062390" cy="2257544"/>
          </a:xfrm>
          <a:prstGeom prst="rect">
            <a:avLst/>
          </a:prstGeom>
        </p:spPr>
      </p:pic>
      <p:pic>
        <p:nvPicPr>
          <p:cNvPr id="6" name="Picture 5">
            <a:extLst>
              <a:ext uri="{FF2B5EF4-FFF2-40B4-BE49-F238E27FC236}">
                <a16:creationId xmlns:a16="http://schemas.microsoft.com/office/drawing/2014/main" id="{CCA13A88-8992-F68C-AB51-52CE0337DB11}"/>
              </a:ext>
            </a:extLst>
          </p:cNvPr>
          <p:cNvPicPr>
            <a:picLocks noChangeAspect="1"/>
          </p:cNvPicPr>
          <p:nvPr/>
        </p:nvPicPr>
        <p:blipFill rotWithShape="1">
          <a:blip r:embed="rId3"/>
          <a:srcRect l="2354" t="13826" r="2208" b="17116"/>
          <a:stretch/>
        </p:blipFill>
        <p:spPr>
          <a:xfrm>
            <a:off x="4842357" y="2185799"/>
            <a:ext cx="7290124" cy="2932301"/>
          </a:xfrm>
          <a:prstGeom prst="rect">
            <a:avLst/>
          </a:prstGeom>
        </p:spPr>
      </p:pic>
      <p:sp>
        <p:nvSpPr>
          <p:cNvPr id="7" name="Title 3">
            <a:extLst>
              <a:ext uri="{FF2B5EF4-FFF2-40B4-BE49-F238E27FC236}">
                <a16:creationId xmlns:a16="http://schemas.microsoft.com/office/drawing/2014/main" id="{220C4139-3334-BC31-608B-3C63F2021B53}"/>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D7EAE98E-98EA-4198-5DB6-E646945746A0}"/>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9" name="Title 3">
            <a:extLst>
              <a:ext uri="{FF2B5EF4-FFF2-40B4-BE49-F238E27FC236}">
                <a16:creationId xmlns:a16="http://schemas.microsoft.com/office/drawing/2014/main" id="{BCBC3624-B7BC-9440-5838-32A9E77D0ED0}"/>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0" name="Title 1">
            <a:extLst>
              <a:ext uri="{FF2B5EF4-FFF2-40B4-BE49-F238E27FC236}">
                <a16:creationId xmlns:a16="http://schemas.microsoft.com/office/drawing/2014/main" id="{B2186CAF-7057-9117-471B-474223FA2D97}"/>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1" name="Picture 10">
            <a:extLst>
              <a:ext uri="{FF2B5EF4-FFF2-40B4-BE49-F238E27FC236}">
                <a16:creationId xmlns:a16="http://schemas.microsoft.com/office/drawing/2014/main" id="{9A4597B4-6927-35F9-6204-80ADEAD73451}"/>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
        <p:nvSpPr>
          <p:cNvPr id="12" name="Title 9">
            <a:extLst>
              <a:ext uri="{FF2B5EF4-FFF2-40B4-BE49-F238E27FC236}">
                <a16:creationId xmlns:a16="http://schemas.microsoft.com/office/drawing/2014/main" id="{007682C6-8331-10D4-38F3-9945CAD14C76}"/>
              </a:ext>
            </a:extLst>
          </p:cNvPr>
          <p:cNvSpPr>
            <a:spLocks noGrp="1"/>
          </p:cNvSpPr>
          <p:nvPr>
            <p:ph type="title"/>
          </p:nvPr>
        </p:nvSpPr>
        <p:spPr>
          <a:xfrm>
            <a:off x="227108" y="1284672"/>
            <a:ext cx="4346448" cy="1325563"/>
          </a:xfrm>
        </p:spPr>
        <p:txBody>
          <a:bodyPr>
            <a:normAutofit/>
          </a:bodyPr>
          <a:lstStyle/>
          <a:p>
            <a:r>
              <a:rPr lang="en-US" sz="2800" dirty="0"/>
              <a:t>Add additional data to the map</a:t>
            </a:r>
          </a:p>
        </p:txBody>
      </p:sp>
      <p:sp>
        <p:nvSpPr>
          <p:cNvPr id="13" name="Title 9">
            <a:extLst>
              <a:ext uri="{FF2B5EF4-FFF2-40B4-BE49-F238E27FC236}">
                <a16:creationId xmlns:a16="http://schemas.microsoft.com/office/drawing/2014/main" id="{ADCAA4DD-057C-E8EF-D3C4-1ED50EF25A19}"/>
              </a:ext>
            </a:extLst>
          </p:cNvPr>
          <p:cNvSpPr txBox="1">
            <a:spLocks/>
          </p:cNvSpPr>
          <p:nvPr/>
        </p:nvSpPr>
        <p:spPr>
          <a:xfrm>
            <a:off x="5090477" y="1103490"/>
            <a:ext cx="70796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Tell us a little bit about which types of places you add to the map</a:t>
            </a:r>
          </a:p>
        </p:txBody>
      </p:sp>
      <p:pic>
        <p:nvPicPr>
          <p:cNvPr id="14" name="Picture 13">
            <a:extLst>
              <a:ext uri="{FF2B5EF4-FFF2-40B4-BE49-F238E27FC236}">
                <a16:creationId xmlns:a16="http://schemas.microsoft.com/office/drawing/2014/main" id="{2E9E7158-255A-1D29-9609-EEDB51114910}"/>
              </a:ext>
            </a:extLst>
          </p:cNvPr>
          <p:cNvPicPr>
            <a:picLocks noChangeAspect="1"/>
          </p:cNvPicPr>
          <p:nvPr/>
        </p:nvPicPr>
        <p:blipFill rotWithShape="1">
          <a:blip r:embed="rId2"/>
          <a:srcRect l="66764" t="40084" r="23323" b="39881"/>
          <a:stretch/>
        </p:blipFill>
        <p:spPr>
          <a:xfrm>
            <a:off x="3195495" y="3429000"/>
            <a:ext cx="877856" cy="998358"/>
          </a:xfrm>
          <a:prstGeom prst="rect">
            <a:avLst/>
          </a:prstGeom>
        </p:spPr>
      </p:pic>
      <p:pic>
        <p:nvPicPr>
          <p:cNvPr id="15" name="Picture 14">
            <a:extLst>
              <a:ext uri="{FF2B5EF4-FFF2-40B4-BE49-F238E27FC236}">
                <a16:creationId xmlns:a16="http://schemas.microsoft.com/office/drawing/2014/main" id="{FF7B3BE8-63C5-14DE-4D02-12526F4280C6}"/>
              </a:ext>
            </a:extLst>
          </p:cNvPr>
          <p:cNvPicPr>
            <a:picLocks noChangeAspect="1"/>
          </p:cNvPicPr>
          <p:nvPr/>
        </p:nvPicPr>
        <p:blipFill rotWithShape="1">
          <a:blip r:embed="rId2"/>
          <a:srcRect l="71707" t="92441" r="2710" b="2431"/>
          <a:stretch/>
        </p:blipFill>
        <p:spPr>
          <a:xfrm>
            <a:off x="2401712" y="5340227"/>
            <a:ext cx="1671639" cy="188542"/>
          </a:xfrm>
          <a:prstGeom prst="rect">
            <a:avLst/>
          </a:prstGeom>
        </p:spPr>
      </p:pic>
      <p:pic>
        <p:nvPicPr>
          <p:cNvPr id="16" name="Picture 15">
            <a:extLst>
              <a:ext uri="{FF2B5EF4-FFF2-40B4-BE49-F238E27FC236}">
                <a16:creationId xmlns:a16="http://schemas.microsoft.com/office/drawing/2014/main" id="{E923FBF8-8C17-B0AF-1153-9EC84AFD02BB}"/>
              </a:ext>
            </a:extLst>
          </p:cNvPr>
          <p:cNvPicPr>
            <a:picLocks noChangeAspect="1"/>
          </p:cNvPicPr>
          <p:nvPr/>
        </p:nvPicPr>
        <p:blipFill rotWithShape="1">
          <a:blip r:embed="rId3"/>
          <a:srcRect l="72495" t="91403" r="955" b="2600"/>
          <a:stretch/>
        </p:blipFill>
        <p:spPr>
          <a:xfrm>
            <a:off x="9968248" y="5262069"/>
            <a:ext cx="2124269" cy="266700"/>
          </a:xfrm>
          <a:prstGeom prst="rect">
            <a:avLst/>
          </a:prstGeom>
        </p:spPr>
      </p:pic>
    </p:spTree>
    <p:extLst>
      <p:ext uri="{BB962C8B-B14F-4D97-AF65-F5344CB8AC3E}">
        <p14:creationId xmlns:p14="http://schemas.microsoft.com/office/powerpoint/2010/main" val="1238990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3619F2-5610-E2EE-E3FF-F9E0F12409CC}"/>
              </a:ext>
            </a:extLst>
          </p:cNvPr>
          <p:cNvPicPr>
            <a:picLocks noChangeAspect="1"/>
          </p:cNvPicPr>
          <p:nvPr/>
        </p:nvPicPr>
        <p:blipFill rotWithShape="1">
          <a:blip r:embed="rId2"/>
          <a:srcRect l="17406" t="16879" r="41576" b="16735"/>
          <a:stretch/>
        </p:blipFill>
        <p:spPr>
          <a:xfrm>
            <a:off x="179952" y="2357742"/>
            <a:ext cx="2672366" cy="2453425"/>
          </a:xfrm>
          <a:prstGeom prst="rect">
            <a:avLst/>
          </a:prstGeom>
        </p:spPr>
      </p:pic>
      <p:pic>
        <p:nvPicPr>
          <p:cNvPr id="7" name="Picture 6">
            <a:extLst>
              <a:ext uri="{FF2B5EF4-FFF2-40B4-BE49-F238E27FC236}">
                <a16:creationId xmlns:a16="http://schemas.microsoft.com/office/drawing/2014/main" id="{B15F0B74-5C7D-16AD-8CCB-A4D130C863BB}"/>
              </a:ext>
            </a:extLst>
          </p:cNvPr>
          <p:cNvPicPr>
            <a:picLocks noChangeAspect="1"/>
          </p:cNvPicPr>
          <p:nvPr/>
        </p:nvPicPr>
        <p:blipFill rotWithShape="1">
          <a:blip r:embed="rId3"/>
          <a:srcRect l="2788" t="14741" r="2688" b="17297"/>
          <a:stretch/>
        </p:blipFill>
        <p:spPr>
          <a:xfrm>
            <a:off x="5090477" y="2183955"/>
            <a:ext cx="7071864" cy="2801000"/>
          </a:xfrm>
          <a:prstGeom prst="rect">
            <a:avLst/>
          </a:prstGeom>
        </p:spPr>
      </p:pic>
      <p:sp>
        <p:nvSpPr>
          <p:cNvPr id="6" name="Title 3">
            <a:extLst>
              <a:ext uri="{FF2B5EF4-FFF2-40B4-BE49-F238E27FC236}">
                <a16:creationId xmlns:a16="http://schemas.microsoft.com/office/drawing/2014/main" id="{1B014C34-2B45-A183-CF63-4A101CC75742}"/>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DC771D75-7280-119C-E746-899783CF6BB5}"/>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9" name="Title 3">
            <a:extLst>
              <a:ext uri="{FF2B5EF4-FFF2-40B4-BE49-F238E27FC236}">
                <a16:creationId xmlns:a16="http://schemas.microsoft.com/office/drawing/2014/main" id="{9838E5C7-39E8-8B6F-DB81-11B32EE9E942}"/>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0" name="Title 1">
            <a:extLst>
              <a:ext uri="{FF2B5EF4-FFF2-40B4-BE49-F238E27FC236}">
                <a16:creationId xmlns:a16="http://schemas.microsoft.com/office/drawing/2014/main" id="{3D2B10D5-508F-1755-D47F-5485C413D810}"/>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1" name="Picture 10">
            <a:extLst>
              <a:ext uri="{FF2B5EF4-FFF2-40B4-BE49-F238E27FC236}">
                <a16:creationId xmlns:a16="http://schemas.microsoft.com/office/drawing/2014/main" id="{E98F84AA-265E-F794-A3B7-AFCF1729FB87}"/>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
        <p:nvSpPr>
          <p:cNvPr id="12" name="Title 9">
            <a:extLst>
              <a:ext uri="{FF2B5EF4-FFF2-40B4-BE49-F238E27FC236}">
                <a16:creationId xmlns:a16="http://schemas.microsoft.com/office/drawing/2014/main" id="{5F47744C-6524-2A63-FA22-E2E7566D8B45}"/>
              </a:ext>
            </a:extLst>
          </p:cNvPr>
          <p:cNvSpPr>
            <a:spLocks noGrp="1"/>
          </p:cNvSpPr>
          <p:nvPr>
            <p:ph type="title"/>
          </p:nvPr>
        </p:nvSpPr>
        <p:spPr>
          <a:xfrm>
            <a:off x="187778" y="1075806"/>
            <a:ext cx="4346448" cy="1325563"/>
          </a:xfrm>
        </p:spPr>
        <p:txBody>
          <a:bodyPr>
            <a:normAutofit/>
          </a:bodyPr>
          <a:lstStyle/>
          <a:p>
            <a:r>
              <a:rPr lang="en-US" sz="2800" dirty="0"/>
              <a:t>Look at boundaries on the map</a:t>
            </a:r>
          </a:p>
        </p:txBody>
      </p:sp>
      <p:sp>
        <p:nvSpPr>
          <p:cNvPr id="13" name="Title 9">
            <a:extLst>
              <a:ext uri="{FF2B5EF4-FFF2-40B4-BE49-F238E27FC236}">
                <a16:creationId xmlns:a16="http://schemas.microsoft.com/office/drawing/2014/main" id="{D90E4377-F78F-FC2D-5A6F-65E77F8A8FEB}"/>
              </a:ext>
            </a:extLst>
          </p:cNvPr>
          <p:cNvSpPr txBox="1">
            <a:spLocks/>
          </p:cNvSpPr>
          <p:nvPr/>
        </p:nvSpPr>
        <p:spPr>
          <a:xfrm>
            <a:off x="5090477" y="1061606"/>
            <a:ext cx="70796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Tell us a little bit about which kinds of boundaries you look at.</a:t>
            </a:r>
          </a:p>
        </p:txBody>
      </p:sp>
      <p:pic>
        <p:nvPicPr>
          <p:cNvPr id="14" name="Picture 13">
            <a:extLst>
              <a:ext uri="{FF2B5EF4-FFF2-40B4-BE49-F238E27FC236}">
                <a16:creationId xmlns:a16="http://schemas.microsoft.com/office/drawing/2014/main" id="{DCAE7EEE-A0C6-DA80-C77D-DEEB081B46D8}"/>
              </a:ext>
            </a:extLst>
          </p:cNvPr>
          <p:cNvPicPr>
            <a:picLocks noChangeAspect="1"/>
          </p:cNvPicPr>
          <p:nvPr/>
        </p:nvPicPr>
        <p:blipFill rotWithShape="1">
          <a:blip r:embed="rId2"/>
          <a:srcRect l="66685" t="39649" r="22692" b="42993"/>
          <a:stretch/>
        </p:blipFill>
        <p:spPr>
          <a:xfrm>
            <a:off x="2723809" y="2902357"/>
            <a:ext cx="1096760" cy="1016623"/>
          </a:xfrm>
          <a:prstGeom prst="rect">
            <a:avLst/>
          </a:prstGeom>
        </p:spPr>
      </p:pic>
      <p:pic>
        <p:nvPicPr>
          <p:cNvPr id="15" name="Picture 14">
            <a:extLst>
              <a:ext uri="{FF2B5EF4-FFF2-40B4-BE49-F238E27FC236}">
                <a16:creationId xmlns:a16="http://schemas.microsoft.com/office/drawing/2014/main" id="{51C24906-0F6B-D58C-5B4E-CC025C1FBBF7}"/>
              </a:ext>
            </a:extLst>
          </p:cNvPr>
          <p:cNvPicPr>
            <a:picLocks noChangeAspect="1"/>
          </p:cNvPicPr>
          <p:nvPr/>
        </p:nvPicPr>
        <p:blipFill rotWithShape="1">
          <a:blip r:embed="rId2"/>
          <a:srcRect l="72280" t="91753" r="2339" b="2680"/>
          <a:stretch/>
        </p:blipFill>
        <p:spPr>
          <a:xfrm>
            <a:off x="2527011" y="4267094"/>
            <a:ext cx="1653612" cy="205739"/>
          </a:xfrm>
          <a:prstGeom prst="rect">
            <a:avLst/>
          </a:prstGeom>
        </p:spPr>
      </p:pic>
      <p:pic>
        <p:nvPicPr>
          <p:cNvPr id="16" name="Picture 15">
            <a:extLst>
              <a:ext uri="{FF2B5EF4-FFF2-40B4-BE49-F238E27FC236}">
                <a16:creationId xmlns:a16="http://schemas.microsoft.com/office/drawing/2014/main" id="{86F07F77-9002-8B7B-4A2B-875321E3EE43}"/>
              </a:ext>
            </a:extLst>
          </p:cNvPr>
          <p:cNvPicPr>
            <a:picLocks noChangeAspect="1"/>
          </p:cNvPicPr>
          <p:nvPr/>
        </p:nvPicPr>
        <p:blipFill rotWithShape="1">
          <a:blip r:embed="rId3"/>
          <a:srcRect l="72181" t="89777" r="2606" b="1780"/>
          <a:stretch/>
        </p:blipFill>
        <p:spPr>
          <a:xfrm>
            <a:off x="10440287" y="4984955"/>
            <a:ext cx="1652230" cy="304800"/>
          </a:xfrm>
          <a:prstGeom prst="rect">
            <a:avLst/>
          </a:prstGeom>
        </p:spPr>
      </p:pic>
    </p:spTree>
    <p:extLst>
      <p:ext uri="{BB962C8B-B14F-4D97-AF65-F5344CB8AC3E}">
        <p14:creationId xmlns:p14="http://schemas.microsoft.com/office/powerpoint/2010/main" val="2465335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CB3B6B-AFF5-41EC-4BFC-8D5323F064D2}"/>
              </a:ext>
            </a:extLst>
          </p:cNvPr>
          <p:cNvPicPr>
            <a:picLocks noChangeAspect="1"/>
          </p:cNvPicPr>
          <p:nvPr/>
        </p:nvPicPr>
        <p:blipFill rotWithShape="1">
          <a:blip r:embed="rId2"/>
          <a:srcRect l="20002" t="18689" r="44679" b="17203"/>
          <a:stretch/>
        </p:blipFill>
        <p:spPr>
          <a:xfrm>
            <a:off x="422787" y="2461945"/>
            <a:ext cx="2290918" cy="2381476"/>
          </a:xfrm>
          <a:prstGeom prst="rect">
            <a:avLst/>
          </a:prstGeom>
        </p:spPr>
      </p:pic>
      <p:pic>
        <p:nvPicPr>
          <p:cNvPr id="8" name="Picture 7">
            <a:extLst>
              <a:ext uri="{FF2B5EF4-FFF2-40B4-BE49-F238E27FC236}">
                <a16:creationId xmlns:a16="http://schemas.microsoft.com/office/drawing/2014/main" id="{0034440C-543B-0B91-9E09-50BD24E808A4}"/>
              </a:ext>
            </a:extLst>
          </p:cNvPr>
          <p:cNvPicPr>
            <a:picLocks noChangeAspect="1"/>
          </p:cNvPicPr>
          <p:nvPr/>
        </p:nvPicPr>
        <p:blipFill rotWithShape="1">
          <a:blip r:embed="rId3"/>
          <a:srcRect l="3347" t="16301" r="3345" b="15065"/>
          <a:stretch/>
        </p:blipFill>
        <p:spPr>
          <a:xfrm>
            <a:off x="5090477" y="2199966"/>
            <a:ext cx="7018117" cy="2825329"/>
          </a:xfrm>
          <a:prstGeom prst="rect">
            <a:avLst/>
          </a:prstGeom>
        </p:spPr>
      </p:pic>
      <p:sp>
        <p:nvSpPr>
          <p:cNvPr id="6" name="Title 3">
            <a:extLst>
              <a:ext uri="{FF2B5EF4-FFF2-40B4-BE49-F238E27FC236}">
                <a16:creationId xmlns:a16="http://schemas.microsoft.com/office/drawing/2014/main" id="{9738CBB3-E3A0-EF7C-1576-6C5D789CA8AE}"/>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2C4AC799-9D51-3874-A1FE-7A1F62F73191}"/>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9" name="Title 3">
            <a:extLst>
              <a:ext uri="{FF2B5EF4-FFF2-40B4-BE49-F238E27FC236}">
                <a16:creationId xmlns:a16="http://schemas.microsoft.com/office/drawing/2014/main" id="{2EFF3C19-A3E9-DF86-D0FC-7096BB9E4AEC}"/>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0" name="Title 1">
            <a:extLst>
              <a:ext uri="{FF2B5EF4-FFF2-40B4-BE49-F238E27FC236}">
                <a16:creationId xmlns:a16="http://schemas.microsoft.com/office/drawing/2014/main" id="{32C63B8B-BAE0-A303-6A94-16113299C25D}"/>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1" name="Picture 10">
            <a:extLst>
              <a:ext uri="{FF2B5EF4-FFF2-40B4-BE49-F238E27FC236}">
                <a16:creationId xmlns:a16="http://schemas.microsoft.com/office/drawing/2014/main" id="{DC5CD5C7-9CA8-7DCA-59F5-1AA805024C07}"/>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
        <p:nvSpPr>
          <p:cNvPr id="12" name="Title 9">
            <a:extLst>
              <a:ext uri="{FF2B5EF4-FFF2-40B4-BE49-F238E27FC236}">
                <a16:creationId xmlns:a16="http://schemas.microsoft.com/office/drawing/2014/main" id="{623E82FC-CBCC-753B-438C-106DBE41B8FC}"/>
              </a:ext>
            </a:extLst>
          </p:cNvPr>
          <p:cNvSpPr>
            <a:spLocks noGrp="1"/>
          </p:cNvSpPr>
          <p:nvPr>
            <p:ph type="title"/>
          </p:nvPr>
        </p:nvSpPr>
        <p:spPr>
          <a:xfrm>
            <a:off x="194739" y="1288416"/>
            <a:ext cx="4346448" cy="1325563"/>
          </a:xfrm>
        </p:spPr>
        <p:txBody>
          <a:bodyPr>
            <a:normAutofit/>
          </a:bodyPr>
          <a:lstStyle/>
          <a:p>
            <a:r>
              <a:rPr lang="en-US" sz="2800" dirty="0"/>
              <a:t>Find the nearest facility to an address</a:t>
            </a:r>
          </a:p>
        </p:txBody>
      </p:sp>
      <p:sp>
        <p:nvSpPr>
          <p:cNvPr id="13" name="Title 9">
            <a:extLst>
              <a:ext uri="{FF2B5EF4-FFF2-40B4-BE49-F238E27FC236}">
                <a16:creationId xmlns:a16="http://schemas.microsoft.com/office/drawing/2014/main" id="{DC7EF499-732A-E805-5FC8-FA2F4367DC95}"/>
              </a:ext>
            </a:extLst>
          </p:cNvPr>
          <p:cNvSpPr txBox="1">
            <a:spLocks/>
          </p:cNvSpPr>
          <p:nvPr/>
        </p:nvSpPr>
        <p:spPr>
          <a:xfrm>
            <a:off x="5012827" y="1104225"/>
            <a:ext cx="70796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Tell us a little bit about how you use this feature</a:t>
            </a:r>
          </a:p>
        </p:txBody>
      </p:sp>
      <p:pic>
        <p:nvPicPr>
          <p:cNvPr id="14" name="Picture 13">
            <a:extLst>
              <a:ext uri="{FF2B5EF4-FFF2-40B4-BE49-F238E27FC236}">
                <a16:creationId xmlns:a16="http://schemas.microsoft.com/office/drawing/2014/main" id="{1930B909-8614-F6B7-6DBF-9264E050AE38}"/>
              </a:ext>
            </a:extLst>
          </p:cNvPr>
          <p:cNvPicPr>
            <a:picLocks noChangeAspect="1"/>
          </p:cNvPicPr>
          <p:nvPr/>
        </p:nvPicPr>
        <p:blipFill rotWithShape="1">
          <a:blip r:embed="rId2"/>
          <a:srcRect l="65576" t="38728" r="21867" b="41421"/>
          <a:stretch/>
        </p:blipFill>
        <p:spPr>
          <a:xfrm>
            <a:off x="2890683" y="2930512"/>
            <a:ext cx="1101214" cy="996975"/>
          </a:xfrm>
          <a:prstGeom prst="rect">
            <a:avLst/>
          </a:prstGeom>
        </p:spPr>
      </p:pic>
      <p:pic>
        <p:nvPicPr>
          <p:cNvPr id="15" name="Picture 14">
            <a:extLst>
              <a:ext uri="{FF2B5EF4-FFF2-40B4-BE49-F238E27FC236}">
                <a16:creationId xmlns:a16="http://schemas.microsoft.com/office/drawing/2014/main" id="{B489C02E-F0CA-0B00-B03B-70BD61C1A48F}"/>
              </a:ext>
            </a:extLst>
          </p:cNvPr>
          <p:cNvPicPr>
            <a:picLocks noChangeAspect="1"/>
          </p:cNvPicPr>
          <p:nvPr/>
        </p:nvPicPr>
        <p:blipFill rotWithShape="1">
          <a:blip r:embed="rId2"/>
          <a:srcRect l="72250" t="90837" r="2350" b="2632"/>
          <a:stretch/>
        </p:blipFill>
        <p:spPr>
          <a:xfrm>
            <a:off x="1319575" y="4782698"/>
            <a:ext cx="1647630" cy="242597"/>
          </a:xfrm>
          <a:prstGeom prst="rect">
            <a:avLst/>
          </a:prstGeom>
        </p:spPr>
      </p:pic>
      <p:pic>
        <p:nvPicPr>
          <p:cNvPr id="16" name="Picture 15">
            <a:extLst>
              <a:ext uri="{FF2B5EF4-FFF2-40B4-BE49-F238E27FC236}">
                <a16:creationId xmlns:a16="http://schemas.microsoft.com/office/drawing/2014/main" id="{54EDA871-7921-7067-F736-369F3A2FE458}"/>
              </a:ext>
            </a:extLst>
          </p:cNvPr>
          <p:cNvPicPr>
            <a:picLocks noChangeAspect="1"/>
          </p:cNvPicPr>
          <p:nvPr/>
        </p:nvPicPr>
        <p:blipFill rotWithShape="1">
          <a:blip r:embed="rId3"/>
          <a:srcRect l="72067" t="90532" r="2390" b="1641"/>
          <a:stretch/>
        </p:blipFill>
        <p:spPr>
          <a:xfrm>
            <a:off x="10304615" y="5025295"/>
            <a:ext cx="1671485" cy="280286"/>
          </a:xfrm>
          <a:prstGeom prst="rect">
            <a:avLst/>
          </a:prstGeom>
        </p:spPr>
      </p:pic>
    </p:spTree>
    <p:extLst>
      <p:ext uri="{BB962C8B-B14F-4D97-AF65-F5344CB8AC3E}">
        <p14:creationId xmlns:p14="http://schemas.microsoft.com/office/powerpoint/2010/main" val="3419551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F53900-8244-9196-FB69-1A5E3EC810D0}"/>
              </a:ext>
            </a:extLst>
          </p:cNvPr>
          <p:cNvPicPr>
            <a:picLocks noChangeAspect="1"/>
          </p:cNvPicPr>
          <p:nvPr/>
        </p:nvPicPr>
        <p:blipFill rotWithShape="1">
          <a:blip r:embed="rId3"/>
          <a:srcRect l="18144" t="14912" r="43579" b="15985"/>
          <a:stretch/>
        </p:blipFill>
        <p:spPr>
          <a:xfrm>
            <a:off x="70932" y="2592071"/>
            <a:ext cx="2497394" cy="2553843"/>
          </a:xfrm>
          <a:prstGeom prst="rect">
            <a:avLst/>
          </a:prstGeom>
        </p:spPr>
      </p:pic>
      <p:pic>
        <p:nvPicPr>
          <p:cNvPr id="5" name="Picture 4">
            <a:extLst>
              <a:ext uri="{FF2B5EF4-FFF2-40B4-BE49-F238E27FC236}">
                <a16:creationId xmlns:a16="http://schemas.microsoft.com/office/drawing/2014/main" id="{6C2AA445-DA21-C404-8FA3-EE1BAA8CFB48}"/>
              </a:ext>
            </a:extLst>
          </p:cNvPr>
          <p:cNvPicPr>
            <a:picLocks noChangeAspect="1"/>
          </p:cNvPicPr>
          <p:nvPr/>
        </p:nvPicPr>
        <p:blipFill rotWithShape="1">
          <a:blip r:embed="rId4"/>
          <a:srcRect l="3255" t="14918" r="3330" b="18562"/>
          <a:stretch/>
        </p:blipFill>
        <p:spPr>
          <a:xfrm>
            <a:off x="5012827" y="2020530"/>
            <a:ext cx="7145548" cy="2826773"/>
          </a:xfrm>
          <a:prstGeom prst="rect">
            <a:avLst/>
          </a:prstGeom>
        </p:spPr>
      </p:pic>
      <p:sp>
        <p:nvSpPr>
          <p:cNvPr id="7" name="Title 3">
            <a:extLst>
              <a:ext uri="{FF2B5EF4-FFF2-40B4-BE49-F238E27FC236}">
                <a16:creationId xmlns:a16="http://schemas.microsoft.com/office/drawing/2014/main" id="{5FBE19DD-3781-575E-5057-8377BFBADF59}"/>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E3311EC6-33C8-741A-38DF-D3AF817C48CE}"/>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9" name="Title 3">
            <a:extLst>
              <a:ext uri="{FF2B5EF4-FFF2-40B4-BE49-F238E27FC236}">
                <a16:creationId xmlns:a16="http://schemas.microsoft.com/office/drawing/2014/main" id="{A003A83B-1585-21CA-F3B7-4036AEC7D1A0}"/>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0" name="Title 1">
            <a:extLst>
              <a:ext uri="{FF2B5EF4-FFF2-40B4-BE49-F238E27FC236}">
                <a16:creationId xmlns:a16="http://schemas.microsoft.com/office/drawing/2014/main" id="{5AA119B6-359A-2D8C-B476-D3211262588C}"/>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1" name="Picture 10">
            <a:extLst>
              <a:ext uri="{FF2B5EF4-FFF2-40B4-BE49-F238E27FC236}">
                <a16:creationId xmlns:a16="http://schemas.microsoft.com/office/drawing/2014/main" id="{A4071E01-2BA7-1F39-2697-6A21E677D753}"/>
              </a:ext>
            </a:extLst>
          </p:cNvPr>
          <p:cNvPicPr>
            <a:picLocks noChangeAspect="1"/>
          </p:cNvPicPr>
          <p:nvPr/>
        </p:nvPicPr>
        <p:blipFill rotWithShape="1">
          <a:blip r:embed="rId5"/>
          <a:srcRect l="109" r="55212" b="3957"/>
          <a:stretch/>
        </p:blipFill>
        <p:spPr>
          <a:xfrm>
            <a:off x="6653742" y="-10718"/>
            <a:ext cx="5438775" cy="944716"/>
          </a:xfrm>
          <a:prstGeom prst="rect">
            <a:avLst/>
          </a:prstGeom>
        </p:spPr>
      </p:pic>
      <p:sp>
        <p:nvSpPr>
          <p:cNvPr id="12" name="Title 9">
            <a:extLst>
              <a:ext uri="{FF2B5EF4-FFF2-40B4-BE49-F238E27FC236}">
                <a16:creationId xmlns:a16="http://schemas.microsoft.com/office/drawing/2014/main" id="{91AF5112-69F5-566E-8D57-1AB118439E1F}"/>
              </a:ext>
            </a:extLst>
          </p:cNvPr>
          <p:cNvSpPr>
            <a:spLocks noGrp="1"/>
          </p:cNvSpPr>
          <p:nvPr>
            <p:ph type="title"/>
          </p:nvPr>
        </p:nvSpPr>
        <p:spPr>
          <a:xfrm>
            <a:off x="208289" y="1472933"/>
            <a:ext cx="4346448" cy="1325563"/>
          </a:xfrm>
        </p:spPr>
        <p:txBody>
          <a:bodyPr>
            <a:normAutofit/>
          </a:bodyPr>
          <a:lstStyle/>
          <a:p>
            <a:r>
              <a:rPr lang="en-US" sz="2800" dirty="0"/>
              <a:t>Send a link to a map you’ve made with specific data selected</a:t>
            </a:r>
          </a:p>
        </p:txBody>
      </p:sp>
      <p:sp>
        <p:nvSpPr>
          <p:cNvPr id="13" name="Title 9">
            <a:extLst>
              <a:ext uri="{FF2B5EF4-FFF2-40B4-BE49-F238E27FC236}">
                <a16:creationId xmlns:a16="http://schemas.microsoft.com/office/drawing/2014/main" id="{500AE577-C576-047C-DDE6-08581BA8A256}"/>
              </a:ext>
            </a:extLst>
          </p:cNvPr>
          <p:cNvSpPr txBox="1">
            <a:spLocks/>
          </p:cNvSpPr>
          <p:nvPr/>
        </p:nvSpPr>
        <p:spPr>
          <a:xfrm>
            <a:off x="5012827" y="1104225"/>
            <a:ext cx="70796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Tell us a little bit about how you use this feature</a:t>
            </a:r>
          </a:p>
        </p:txBody>
      </p:sp>
      <p:pic>
        <p:nvPicPr>
          <p:cNvPr id="14" name="Picture 13">
            <a:extLst>
              <a:ext uri="{FF2B5EF4-FFF2-40B4-BE49-F238E27FC236}">
                <a16:creationId xmlns:a16="http://schemas.microsoft.com/office/drawing/2014/main" id="{7D33B963-51B3-AAB7-808F-B67954365A68}"/>
              </a:ext>
            </a:extLst>
          </p:cNvPr>
          <p:cNvPicPr>
            <a:picLocks noChangeAspect="1"/>
          </p:cNvPicPr>
          <p:nvPr/>
        </p:nvPicPr>
        <p:blipFill rotWithShape="1">
          <a:blip r:embed="rId3"/>
          <a:srcRect l="66594" t="39985" r="21135" b="41126"/>
          <a:stretch/>
        </p:blipFill>
        <p:spPr>
          <a:xfrm>
            <a:off x="2577005" y="3428646"/>
            <a:ext cx="800691" cy="698091"/>
          </a:xfrm>
          <a:prstGeom prst="rect">
            <a:avLst/>
          </a:prstGeom>
        </p:spPr>
      </p:pic>
      <p:pic>
        <p:nvPicPr>
          <p:cNvPr id="15" name="Picture 14">
            <a:extLst>
              <a:ext uri="{FF2B5EF4-FFF2-40B4-BE49-F238E27FC236}">
                <a16:creationId xmlns:a16="http://schemas.microsoft.com/office/drawing/2014/main" id="{363FD8AE-2C86-C187-345C-64FBE1ADBF96}"/>
              </a:ext>
            </a:extLst>
          </p:cNvPr>
          <p:cNvPicPr>
            <a:picLocks noChangeAspect="1"/>
          </p:cNvPicPr>
          <p:nvPr/>
        </p:nvPicPr>
        <p:blipFill rotWithShape="1">
          <a:blip r:embed="rId3"/>
          <a:srcRect l="72395" t="89691" r="2336" b="3695"/>
          <a:stretch/>
        </p:blipFill>
        <p:spPr>
          <a:xfrm>
            <a:off x="2251587" y="4756887"/>
            <a:ext cx="1648747" cy="244437"/>
          </a:xfrm>
          <a:prstGeom prst="rect">
            <a:avLst/>
          </a:prstGeom>
        </p:spPr>
      </p:pic>
      <p:pic>
        <p:nvPicPr>
          <p:cNvPr id="16" name="Picture 15">
            <a:extLst>
              <a:ext uri="{FF2B5EF4-FFF2-40B4-BE49-F238E27FC236}">
                <a16:creationId xmlns:a16="http://schemas.microsoft.com/office/drawing/2014/main" id="{EE1F2F14-E352-D72B-293A-FE43C0C1E975}"/>
              </a:ext>
            </a:extLst>
          </p:cNvPr>
          <p:cNvPicPr>
            <a:picLocks noChangeAspect="1"/>
          </p:cNvPicPr>
          <p:nvPr/>
        </p:nvPicPr>
        <p:blipFill rotWithShape="1">
          <a:blip r:embed="rId4"/>
          <a:srcRect l="71996" t="89451" r="2339" b="3486"/>
          <a:stretch/>
        </p:blipFill>
        <p:spPr>
          <a:xfrm>
            <a:off x="10304024" y="4847303"/>
            <a:ext cx="1672076" cy="255639"/>
          </a:xfrm>
          <a:prstGeom prst="rect">
            <a:avLst/>
          </a:prstGeom>
        </p:spPr>
      </p:pic>
    </p:spTree>
    <p:extLst>
      <p:ext uri="{BB962C8B-B14F-4D97-AF65-F5344CB8AC3E}">
        <p14:creationId xmlns:p14="http://schemas.microsoft.com/office/powerpoint/2010/main" val="2313674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71EE72-2657-16D7-8DAC-CFDB135F4249}"/>
              </a:ext>
            </a:extLst>
          </p:cNvPr>
          <p:cNvPicPr>
            <a:picLocks noChangeAspect="1"/>
          </p:cNvPicPr>
          <p:nvPr/>
        </p:nvPicPr>
        <p:blipFill rotWithShape="1">
          <a:blip r:embed="rId2"/>
          <a:srcRect l="16042" t="14561" r="40857" b="15761"/>
          <a:stretch/>
        </p:blipFill>
        <p:spPr>
          <a:xfrm>
            <a:off x="131410" y="2508748"/>
            <a:ext cx="2883096" cy="2655482"/>
          </a:xfrm>
          <a:prstGeom prst="rect">
            <a:avLst/>
          </a:prstGeom>
        </p:spPr>
      </p:pic>
      <p:pic>
        <p:nvPicPr>
          <p:cNvPr id="12" name="Picture 11">
            <a:extLst>
              <a:ext uri="{FF2B5EF4-FFF2-40B4-BE49-F238E27FC236}">
                <a16:creationId xmlns:a16="http://schemas.microsoft.com/office/drawing/2014/main" id="{063D04F0-CAA0-1A67-2307-6D1BFF39E153}"/>
              </a:ext>
            </a:extLst>
          </p:cNvPr>
          <p:cNvPicPr>
            <a:picLocks noChangeAspect="1"/>
          </p:cNvPicPr>
          <p:nvPr/>
        </p:nvPicPr>
        <p:blipFill rotWithShape="1">
          <a:blip r:embed="rId3"/>
          <a:srcRect l="3614" t="14116" r="3260" b="16388"/>
          <a:stretch/>
        </p:blipFill>
        <p:spPr>
          <a:xfrm>
            <a:off x="5012826" y="2065041"/>
            <a:ext cx="7209717" cy="2982085"/>
          </a:xfrm>
          <a:prstGeom prst="rect">
            <a:avLst/>
          </a:prstGeom>
        </p:spPr>
      </p:pic>
      <p:pic>
        <p:nvPicPr>
          <p:cNvPr id="3" name="Picture 2">
            <a:extLst>
              <a:ext uri="{FF2B5EF4-FFF2-40B4-BE49-F238E27FC236}">
                <a16:creationId xmlns:a16="http://schemas.microsoft.com/office/drawing/2014/main" id="{E35E5909-C4EE-7152-40C0-5E5311177864}"/>
              </a:ext>
            </a:extLst>
          </p:cNvPr>
          <p:cNvPicPr>
            <a:picLocks noChangeAspect="1"/>
          </p:cNvPicPr>
          <p:nvPr/>
        </p:nvPicPr>
        <p:blipFill rotWithShape="1">
          <a:blip r:embed="rId2"/>
          <a:srcRect l="72851" t="91490" r="2615" b="3575"/>
          <a:stretch/>
        </p:blipFill>
        <p:spPr>
          <a:xfrm>
            <a:off x="635076" y="5232667"/>
            <a:ext cx="2659117" cy="304800"/>
          </a:xfrm>
          <a:prstGeom prst="rect">
            <a:avLst/>
          </a:prstGeom>
        </p:spPr>
      </p:pic>
      <p:pic>
        <p:nvPicPr>
          <p:cNvPr id="4" name="Picture 3">
            <a:extLst>
              <a:ext uri="{FF2B5EF4-FFF2-40B4-BE49-F238E27FC236}">
                <a16:creationId xmlns:a16="http://schemas.microsoft.com/office/drawing/2014/main" id="{89B23742-29F7-C399-9D25-289B6A80477E}"/>
              </a:ext>
            </a:extLst>
          </p:cNvPr>
          <p:cNvPicPr>
            <a:picLocks noChangeAspect="1"/>
          </p:cNvPicPr>
          <p:nvPr/>
        </p:nvPicPr>
        <p:blipFill rotWithShape="1">
          <a:blip r:embed="rId2"/>
          <a:srcRect l="66758" t="41579" r="23994" b="43561"/>
          <a:stretch/>
        </p:blipFill>
        <p:spPr>
          <a:xfrm>
            <a:off x="2872598" y="3499645"/>
            <a:ext cx="843191" cy="771898"/>
          </a:xfrm>
          <a:prstGeom prst="rect">
            <a:avLst/>
          </a:prstGeom>
        </p:spPr>
      </p:pic>
      <p:sp>
        <p:nvSpPr>
          <p:cNvPr id="5" name="Title 3">
            <a:extLst>
              <a:ext uri="{FF2B5EF4-FFF2-40B4-BE49-F238E27FC236}">
                <a16:creationId xmlns:a16="http://schemas.microsoft.com/office/drawing/2014/main" id="{A19F275B-A43F-250D-E547-B68C48AB9343}"/>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6" name="Title 1">
            <a:extLst>
              <a:ext uri="{FF2B5EF4-FFF2-40B4-BE49-F238E27FC236}">
                <a16:creationId xmlns:a16="http://schemas.microsoft.com/office/drawing/2014/main" id="{3FA9FDBD-BFB3-6EC6-DF6D-19ABEA4C6C22}"/>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7" name="Title 3">
            <a:extLst>
              <a:ext uri="{FF2B5EF4-FFF2-40B4-BE49-F238E27FC236}">
                <a16:creationId xmlns:a16="http://schemas.microsoft.com/office/drawing/2014/main" id="{A2BEF74A-C4BD-C94B-1A06-9EF91D3104D7}"/>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A3B966B8-0F82-228E-0413-8EE655788D38}"/>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9" name="Picture 8">
            <a:extLst>
              <a:ext uri="{FF2B5EF4-FFF2-40B4-BE49-F238E27FC236}">
                <a16:creationId xmlns:a16="http://schemas.microsoft.com/office/drawing/2014/main" id="{978E8CE6-8CD2-0694-3FED-1B5735B7DA76}"/>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
        <p:nvSpPr>
          <p:cNvPr id="11" name="Title 9">
            <a:extLst>
              <a:ext uri="{FF2B5EF4-FFF2-40B4-BE49-F238E27FC236}">
                <a16:creationId xmlns:a16="http://schemas.microsoft.com/office/drawing/2014/main" id="{36D16F42-7E6F-9528-1AE7-62E6E8B7C6B1}"/>
              </a:ext>
            </a:extLst>
          </p:cNvPr>
          <p:cNvSpPr txBox="1">
            <a:spLocks/>
          </p:cNvSpPr>
          <p:nvPr/>
        </p:nvSpPr>
        <p:spPr>
          <a:xfrm>
            <a:off x="208289" y="1472933"/>
            <a:ext cx="43464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Print a map you’ve made with specific data selected</a:t>
            </a:r>
          </a:p>
        </p:txBody>
      </p:sp>
      <p:sp>
        <p:nvSpPr>
          <p:cNvPr id="13" name="Title 9">
            <a:extLst>
              <a:ext uri="{FF2B5EF4-FFF2-40B4-BE49-F238E27FC236}">
                <a16:creationId xmlns:a16="http://schemas.microsoft.com/office/drawing/2014/main" id="{08BE652A-FFAB-1AF0-E6BF-B09760B74B44}"/>
              </a:ext>
            </a:extLst>
          </p:cNvPr>
          <p:cNvSpPr txBox="1">
            <a:spLocks/>
          </p:cNvSpPr>
          <p:nvPr/>
        </p:nvSpPr>
        <p:spPr>
          <a:xfrm>
            <a:off x="5012827" y="1104225"/>
            <a:ext cx="70796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Tell us a little bit about how you use this feature</a:t>
            </a:r>
          </a:p>
        </p:txBody>
      </p:sp>
      <p:pic>
        <p:nvPicPr>
          <p:cNvPr id="16" name="Picture 15">
            <a:extLst>
              <a:ext uri="{FF2B5EF4-FFF2-40B4-BE49-F238E27FC236}">
                <a16:creationId xmlns:a16="http://schemas.microsoft.com/office/drawing/2014/main" id="{E841E363-801C-2C9B-B86B-1EA527E1B4ED}"/>
              </a:ext>
            </a:extLst>
          </p:cNvPr>
          <p:cNvPicPr>
            <a:picLocks noChangeAspect="1"/>
          </p:cNvPicPr>
          <p:nvPr/>
        </p:nvPicPr>
        <p:blipFill rotWithShape="1">
          <a:blip r:embed="rId3"/>
          <a:srcRect l="72527" t="91144" r="2139" b="3319"/>
          <a:stretch/>
        </p:blipFill>
        <p:spPr>
          <a:xfrm>
            <a:off x="10255042" y="5123301"/>
            <a:ext cx="1805548" cy="218731"/>
          </a:xfrm>
          <a:prstGeom prst="rect">
            <a:avLst/>
          </a:prstGeom>
        </p:spPr>
      </p:pic>
    </p:spTree>
    <p:extLst>
      <p:ext uri="{BB962C8B-B14F-4D97-AF65-F5344CB8AC3E}">
        <p14:creationId xmlns:p14="http://schemas.microsoft.com/office/powerpoint/2010/main" val="4003293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15B825-8B85-F8C4-E03F-7C18142854A4}"/>
              </a:ext>
            </a:extLst>
          </p:cNvPr>
          <p:cNvPicPr>
            <a:picLocks noChangeAspect="1"/>
          </p:cNvPicPr>
          <p:nvPr/>
        </p:nvPicPr>
        <p:blipFill rotWithShape="1">
          <a:blip r:embed="rId2"/>
          <a:srcRect l="66558" t="40050" r="24234" b="43777"/>
          <a:stretch/>
        </p:blipFill>
        <p:spPr>
          <a:xfrm>
            <a:off x="3071394" y="3694448"/>
            <a:ext cx="598144" cy="599257"/>
          </a:xfrm>
          <a:prstGeom prst="rect">
            <a:avLst/>
          </a:prstGeom>
        </p:spPr>
      </p:pic>
      <p:pic>
        <p:nvPicPr>
          <p:cNvPr id="7" name="Picture 6">
            <a:extLst>
              <a:ext uri="{FF2B5EF4-FFF2-40B4-BE49-F238E27FC236}">
                <a16:creationId xmlns:a16="http://schemas.microsoft.com/office/drawing/2014/main" id="{C09C46B2-9EA4-5724-EC9A-B2925E53031B}"/>
              </a:ext>
            </a:extLst>
          </p:cNvPr>
          <p:cNvPicPr>
            <a:picLocks noChangeAspect="1"/>
          </p:cNvPicPr>
          <p:nvPr/>
        </p:nvPicPr>
        <p:blipFill rotWithShape="1">
          <a:blip r:embed="rId3"/>
          <a:srcRect l="3282" t="15655" r="1911" b="19605"/>
          <a:stretch/>
        </p:blipFill>
        <p:spPr>
          <a:xfrm>
            <a:off x="5012827" y="2211618"/>
            <a:ext cx="7110046" cy="2668275"/>
          </a:xfrm>
          <a:prstGeom prst="rect">
            <a:avLst/>
          </a:prstGeom>
        </p:spPr>
      </p:pic>
      <p:sp>
        <p:nvSpPr>
          <p:cNvPr id="6" name="Title 3">
            <a:extLst>
              <a:ext uri="{FF2B5EF4-FFF2-40B4-BE49-F238E27FC236}">
                <a16:creationId xmlns:a16="http://schemas.microsoft.com/office/drawing/2014/main" id="{32131A28-B3FA-1437-D441-3C1A2AE40502}"/>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783B26E4-CA67-DA46-E761-727B7776DE5E}"/>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9" name="Title 3">
            <a:extLst>
              <a:ext uri="{FF2B5EF4-FFF2-40B4-BE49-F238E27FC236}">
                <a16:creationId xmlns:a16="http://schemas.microsoft.com/office/drawing/2014/main" id="{36707BB4-6248-6277-2A7A-CBB7B6DA798F}"/>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0" name="Title 1">
            <a:extLst>
              <a:ext uri="{FF2B5EF4-FFF2-40B4-BE49-F238E27FC236}">
                <a16:creationId xmlns:a16="http://schemas.microsoft.com/office/drawing/2014/main" id="{49F5F1DF-FA58-2282-81C7-2E68D77BDB2D}"/>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1" name="Picture 10">
            <a:extLst>
              <a:ext uri="{FF2B5EF4-FFF2-40B4-BE49-F238E27FC236}">
                <a16:creationId xmlns:a16="http://schemas.microsoft.com/office/drawing/2014/main" id="{0E3C7EC2-175B-649F-D3D1-7AB3F8E3281B}"/>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
        <p:nvSpPr>
          <p:cNvPr id="12" name="Title 9">
            <a:extLst>
              <a:ext uri="{FF2B5EF4-FFF2-40B4-BE49-F238E27FC236}">
                <a16:creationId xmlns:a16="http://schemas.microsoft.com/office/drawing/2014/main" id="{59F02849-8AB5-9C53-1CFF-271310885D30}"/>
              </a:ext>
            </a:extLst>
          </p:cNvPr>
          <p:cNvSpPr txBox="1">
            <a:spLocks/>
          </p:cNvSpPr>
          <p:nvPr/>
        </p:nvSpPr>
        <p:spPr>
          <a:xfrm>
            <a:off x="208289" y="1472933"/>
            <a:ext cx="43464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Measure the distance between two points on a map</a:t>
            </a:r>
          </a:p>
        </p:txBody>
      </p:sp>
      <p:sp>
        <p:nvSpPr>
          <p:cNvPr id="13" name="Title 9">
            <a:extLst>
              <a:ext uri="{FF2B5EF4-FFF2-40B4-BE49-F238E27FC236}">
                <a16:creationId xmlns:a16="http://schemas.microsoft.com/office/drawing/2014/main" id="{0B05B5E6-806B-F9E1-63F1-23D22C228788}"/>
              </a:ext>
            </a:extLst>
          </p:cNvPr>
          <p:cNvSpPr txBox="1">
            <a:spLocks/>
          </p:cNvSpPr>
          <p:nvPr/>
        </p:nvSpPr>
        <p:spPr>
          <a:xfrm>
            <a:off x="5012827" y="1104225"/>
            <a:ext cx="70796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Tell us a little bit about how you use this feature</a:t>
            </a:r>
          </a:p>
        </p:txBody>
      </p:sp>
      <p:pic>
        <p:nvPicPr>
          <p:cNvPr id="14" name="Picture 13">
            <a:extLst>
              <a:ext uri="{FF2B5EF4-FFF2-40B4-BE49-F238E27FC236}">
                <a16:creationId xmlns:a16="http://schemas.microsoft.com/office/drawing/2014/main" id="{A311F08D-49B3-AAC0-15E1-BAFB41B6322F}"/>
              </a:ext>
            </a:extLst>
          </p:cNvPr>
          <p:cNvPicPr>
            <a:picLocks noChangeAspect="1"/>
          </p:cNvPicPr>
          <p:nvPr/>
        </p:nvPicPr>
        <p:blipFill rotWithShape="1">
          <a:blip r:embed="rId2"/>
          <a:srcRect l="71326" t="90899" r="2346" b="4113"/>
          <a:stretch/>
        </p:blipFill>
        <p:spPr>
          <a:xfrm>
            <a:off x="2465303" y="4938445"/>
            <a:ext cx="1710278" cy="184825"/>
          </a:xfrm>
          <a:prstGeom prst="rect">
            <a:avLst/>
          </a:prstGeom>
        </p:spPr>
      </p:pic>
      <p:pic>
        <p:nvPicPr>
          <p:cNvPr id="15" name="Picture 14">
            <a:extLst>
              <a:ext uri="{FF2B5EF4-FFF2-40B4-BE49-F238E27FC236}">
                <a16:creationId xmlns:a16="http://schemas.microsoft.com/office/drawing/2014/main" id="{14BFF6BF-B7D2-ED5E-CB9F-ADF30E345F59}"/>
              </a:ext>
            </a:extLst>
          </p:cNvPr>
          <p:cNvPicPr>
            <a:picLocks noChangeAspect="1"/>
          </p:cNvPicPr>
          <p:nvPr/>
        </p:nvPicPr>
        <p:blipFill rotWithShape="1">
          <a:blip r:embed="rId2"/>
          <a:srcRect l="17744" t="18920" r="42599" b="18337"/>
          <a:stretch/>
        </p:blipFill>
        <p:spPr>
          <a:xfrm>
            <a:off x="208289" y="2798496"/>
            <a:ext cx="2576051" cy="2324774"/>
          </a:xfrm>
          <a:prstGeom prst="rect">
            <a:avLst/>
          </a:prstGeom>
        </p:spPr>
      </p:pic>
      <p:pic>
        <p:nvPicPr>
          <p:cNvPr id="16" name="Picture 15">
            <a:extLst>
              <a:ext uri="{FF2B5EF4-FFF2-40B4-BE49-F238E27FC236}">
                <a16:creationId xmlns:a16="http://schemas.microsoft.com/office/drawing/2014/main" id="{3FD1F628-1501-96E5-D0A4-D3CB0D7B9ED4}"/>
              </a:ext>
            </a:extLst>
          </p:cNvPr>
          <p:cNvPicPr>
            <a:picLocks noChangeAspect="1"/>
          </p:cNvPicPr>
          <p:nvPr/>
        </p:nvPicPr>
        <p:blipFill rotWithShape="1">
          <a:blip r:embed="rId3"/>
          <a:srcRect l="72728" t="88077" r="2462" b="3162"/>
          <a:stretch/>
        </p:blipFill>
        <p:spPr>
          <a:xfrm>
            <a:off x="10354938" y="5201264"/>
            <a:ext cx="1621162" cy="314633"/>
          </a:xfrm>
          <a:prstGeom prst="rect">
            <a:avLst/>
          </a:prstGeom>
        </p:spPr>
      </p:pic>
    </p:spTree>
    <p:extLst>
      <p:ext uri="{BB962C8B-B14F-4D97-AF65-F5344CB8AC3E}">
        <p14:creationId xmlns:p14="http://schemas.microsoft.com/office/powerpoint/2010/main" val="55978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ECD20-0128-BAEC-5DE4-0E8E75D6A412}"/>
              </a:ext>
            </a:extLst>
          </p:cNvPr>
          <p:cNvSpPr>
            <a:spLocks noGrp="1"/>
          </p:cNvSpPr>
          <p:nvPr>
            <p:ph idx="1"/>
          </p:nvPr>
        </p:nvSpPr>
        <p:spPr>
          <a:xfrm>
            <a:off x="381000" y="1345169"/>
            <a:ext cx="10515600" cy="4351338"/>
          </a:xfrm>
        </p:spPr>
        <p:txBody>
          <a:bodyPr>
            <a:normAutofit/>
          </a:bodyPr>
          <a:lstStyle/>
          <a:p>
            <a:r>
              <a:rPr lang="en-US" dirty="0"/>
              <a:t>I’m Tim Calabrese (he/him) </a:t>
            </a:r>
          </a:p>
          <a:p>
            <a:pPr lvl="1"/>
            <a:r>
              <a:rPr lang="en-US" dirty="0"/>
              <a:t>4 years a project manager with Esri’s Professional Services</a:t>
            </a:r>
          </a:p>
          <a:p>
            <a:pPr lvl="1"/>
            <a:r>
              <a:rPr lang="en-US" dirty="0"/>
              <a:t>8 years at City Planning and 12 years at DOE</a:t>
            </a:r>
          </a:p>
          <a:p>
            <a:pPr lvl="1"/>
            <a:r>
              <a:rPr lang="en-US" dirty="0"/>
              <a:t>Hunter College Geography before that</a:t>
            </a:r>
          </a:p>
          <a:p>
            <a:pPr lvl="1"/>
            <a:r>
              <a:rPr lang="en-US" dirty="0"/>
              <a:t>Project Manager for the OTI NextGen GIS project</a:t>
            </a:r>
          </a:p>
          <a:p>
            <a:pPr lvl="2"/>
            <a:r>
              <a:rPr lang="en-US" dirty="0"/>
              <a:t>Either geographer who manage projects OR</a:t>
            </a:r>
          </a:p>
          <a:p>
            <a:pPr lvl="2"/>
            <a:r>
              <a:rPr lang="en-US" dirty="0"/>
              <a:t>A project manager who specializes in GIS projects</a:t>
            </a:r>
          </a:p>
          <a:p>
            <a:endParaRPr lang="en-US" dirty="0"/>
          </a:p>
          <a:p>
            <a:r>
              <a:rPr lang="en-US" dirty="0"/>
              <a:t>Missing from this conversation: Voices from DoITT / OTI</a:t>
            </a:r>
          </a:p>
          <a:p>
            <a:pPr lvl="1"/>
            <a:r>
              <a:rPr lang="en-US" dirty="0"/>
              <a:t>Invited but chose not to participate</a:t>
            </a:r>
          </a:p>
        </p:txBody>
      </p:sp>
      <p:sp>
        <p:nvSpPr>
          <p:cNvPr id="4" name="Title 1">
            <a:extLst>
              <a:ext uri="{FF2B5EF4-FFF2-40B4-BE49-F238E27FC236}">
                <a16:creationId xmlns:a16="http://schemas.microsoft.com/office/drawing/2014/main" id="{FAEE3921-3668-EDDD-394F-40C600B4C640}"/>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800555F0-86DD-6CA7-E33E-6846A68272B0}"/>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Why am I telling this story?</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C1379A38-00FA-348F-5EB5-B0E45A972E1A}"/>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C3EE5BC5-0A43-1532-1F0F-EA3FF0C4741E}"/>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2496176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61A999-405A-DEC0-AC8F-957F8BFB0683}"/>
              </a:ext>
            </a:extLst>
          </p:cNvPr>
          <p:cNvPicPr>
            <a:picLocks noChangeAspect="1"/>
          </p:cNvPicPr>
          <p:nvPr/>
        </p:nvPicPr>
        <p:blipFill rotWithShape="1">
          <a:blip r:embed="rId2"/>
          <a:srcRect l="19201" t="21330" r="44240" b="19417"/>
          <a:stretch/>
        </p:blipFill>
        <p:spPr>
          <a:xfrm>
            <a:off x="365900" y="2787446"/>
            <a:ext cx="2340078" cy="2195494"/>
          </a:xfrm>
          <a:prstGeom prst="rect">
            <a:avLst/>
          </a:prstGeom>
        </p:spPr>
      </p:pic>
      <p:pic>
        <p:nvPicPr>
          <p:cNvPr id="7" name="Picture 6">
            <a:extLst>
              <a:ext uri="{FF2B5EF4-FFF2-40B4-BE49-F238E27FC236}">
                <a16:creationId xmlns:a16="http://schemas.microsoft.com/office/drawing/2014/main" id="{0D4FD7CB-C3D9-9DB7-CE62-491D15AC6E58}"/>
              </a:ext>
            </a:extLst>
          </p:cNvPr>
          <p:cNvPicPr>
            <a:picLocks noChangeAspect="1"/>
          </p:cNvPicPr>
          <p:nvPr/>
        </p:nvPicPr>
        <p:blipFill rotWithShape="1">
          <a:blip r:embed="rId3"/>
          <a:srcRect l="4180" t="15713" r="3202" b="16277"/>
          <a:stretch/>
        </p:blipFill>
        <p:spPr>
          <a:xfrm>
            <a:off x="5012827" y="2028257"/>
            <a:ext cx="7122625" cy="2848629"/>
          </a:xfrm>
          <a:prstGeom prst="rect">
            <a:avLst/>
          </a:prstGeom>
        </p:spPr>
      </p:pic>
      <p:sp>
        <p:nvSpPr>
          <p:cNvPr id="6" name="Title 3">
            <a:extLst>
              <a:ext uri="{FF2B5EF4-FFF2-40B4-BE49-F238E27FC236}">
                <a16:creationId xmlns:a16="http://schemas.microsoft.com/office/drawing/2014/main" id="{9141D687-A13B-E156-D41D-EAD8D87C9B06}"/>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5F45E2A2-930A-4E28-7FC5-0F6FCC698DA0}"/>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9" name="Title 3">
            <a:extLst>
              <a:ext uri="{FF2B5EF4-FFF2-40B4-BE49-F238E27FC236}">
                <a16:creationId xmlns:a16="http://schemas.microsoft.com/office/drawing/2014/main" id="{44D25884-16B3-62ED-D57E-3BE04258AEB4}"/>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0" name="Title 1">
            <a:extLst>
              <a:ext uri="{FF2B5EF4-FFF2-40B4-BE49-F238E27FC236}">
                <a16:creationId xmlns:a16="http://schemas.microsoft.com/office/drawing/2014/main" id="{DE39B2B3-1747-916A-B730-42356C9A0C76}"/>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1" name="Picture 10">
            <a:extLst>
              <a:ext uri="{FF2B5EF4-FFF2-40B4-BE49-F238E27FC236}">
                <a16:creationId xmlns:a16="http://schemas.microsoft.com/office/drawing/2014/main" id="{E4B2E5D7-0B98-D2EC-2B80-882B4CD894A4}"/>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
        <p:nvSpPr>
          <p:cNvPr id="12" name="Title 9">
            <a:extLst>
              <a:ext uri="{FF2B5EF4-FFF2-40B4-BE49-F238E27FC236}">
                <a16:creationId xmlns:a16="http://schemas.microsoft.com/office/drawing/2014/main" id="{2E17EE2C-7236-75C7-E491-A0F512E7873B}"/>
              </a:ext>
            </a:extLst>
          </p:cNvPr>
          <p:cNvSpPr txBox="1">
            <a:spLocks/>
          </p:cNvSpPr>
          <p:nvPr/>
        </p:nvSpPr>
        <p:spPr>
          <a:xfrm>
            <a:off x="208289" y="1472933"/>
            <a:ext cx="434644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Change the map type to see what New York City looked like from above in different years</a:t>
            </a:r>
          </a:p>
        </p:txBody>
      </p:sp>
      <p:sp>
        <p:nvSpPr>
          <p:cNvPr id="13" name="Title 9">
            <a:extLst>
              <a:ext uri="{FF2B5EF4-FFF2-40B4-BE49-F238E27FC236}">
                <a16:creationId xmlns:a16="http://schemas.microsoft.com/office/drawing/2014/main" id="{8375F9AF-FC20-B3C2-EF5C-A0E5AEFCEB20}"/>
              </a:ext>
            </a:extLst>
          </p:cNvPr>
          <p:cNvSpPr txBox="1">
            <a:spLocks/>
          </p:cNvSpPr>
          <p:nvPr/>
        </p:nvSpPr>
        <p:spPr>
          <a:xfrm>
            <a:off x="5012827" y="1104225"/>
            <a:ext cx="70796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Tell us a little bit about how you use this feature</a:t>
            </a:r>
          </a:p>
        </p:txBody>
      </p:sp>
      <p:pic>
        <p:nvPicPr>
          <p:cNvPr id="14" name="Picture 13">
            <a:extLst>
              <a:ext uri="{FF2B5EF4-FFF2-40B4-BE49-F238E27FC236}">
                <a16:creationId xmlns:a16="http://schemas.microsoft.com/office/drawing/2014/main" id="{247331F3-F43D-2860-4A95-710D4199C7AB}"/>
              </a:ext>
            </a:extLst>
          </p:cNvPr>
          <p:cNvPicPr>
            <a:picLocks noChangeAspect="1"/>
          </p:cNvPicPr>
          <p:nvPr/>
        </p:nvPicPr>
        <p:blipFill rotWithShape="1">
          <a:blip r:embed="rId2"/>
          <a:srcRect l="66743" t="39054" r="22351" b="41575"/>
          <a:stretch/>
        </p:blipFill>
        <p:spPr>
          <a:xfrm>
            <a:off x="3072792" y="3322526"/>
            <a:ext cx="845574" cy="869394"/>
          </a:xfrm>
          <a:prstGeom prst="rect">
            <a:avLst/>
          </a:prstGeom>
        </p:spPr>
      </p:pic>
      <p:pic>
        <p:nvPicPr>
          <p:cNvPr id="15" name="Picture 14">
            <a:extLst>
              <a:ext uri="{FF2B5EF4-FFF2-40B4-BE49-F238E27FC236}">
                <a16:creationId xmlns:a16="http://schemas.microsoft.com/office/drawing/2014/main" id="{1F6475BE-B951-D7B1-0E22-940DA34DADC2}"/>
              </a:ext>
            </a:extLst>
          </p:cNvPr>
          <p:cNvPicPr>
            <a:picLocks noChangeAspect="1"/>
          </p:cNvPicPr>
          <p:nvPr/>
        </p:nvPicPr>
        <p:blipFill rotWithShape="1">
          <a:blip r:embed="rId2"/>
          <a:srcRect l="73041" t="91463" r="1459" b="2434"/>
          <a:stretch/>
        </p:blipFill>
        <p:spPr>
          <a:xfrm>
            <a:off x="2156287" y="4699023"/>
            <a:ext cx="2128893" cy="294967"/>
          </a:xfrm>
          <a:prstGeom prst="rect">
            <a:avLst/>
          </a:prstGeom>
        </p:spPr>
      </p:pic>
      <p:pic>
        <p:nvPicPr>
          <p:cNvPr id="16" name="Picture 15">
            <a:extLst>
              <a:ext uri="{FF2B5EF4-FFF2-40B4-BE49-F238E27FC236}">
                <a16:creationId xmlns:a16="http://schemas.microsoft.com/office/drawing/2014/main" id="{2481715E-FD42-4CCE-8258-E080C3098D70}"/>
              </a:ext>
            </a:extLst>
          </p:cNvPr>
          <p:cNvPicPr>
            <a:picLocks noChangeAspect="1"/>
          </p:cNvPicPr>
          <p:nvPr/>
        </p:nvPicPr>
        <p:blipFill rotWithShape="1">
          <a:blip r:embed="rId3"/>
          <a:srcRect l="71360" t="92151" r="2082" b="1383"/>
          <a:stretch/>
        </p:blipFill>
        <p:spPr>
          <a:xfrm>
            <a:off x="10364770" y="4935438"/>
            <a:ext cx="1727747" cy="229073"/>
          </a:xfrm>
          <a:prstGeom prst="rect">
            <a:avLst/>
          </a:prstGeom>
        </p:spPr>
      </p:pic>
    </p:spTree>
    <p:extLst>
      <p:ext uri="{BB962C8B-B14F-4D97-AF65-F5344CB8AC3E}">
        <p14:creationId xmlns:p14="http://schemas.microsoft.com/office/powerpoint/2010/main" val="3622868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149727-FE96-D4CE-E34B-D7AF33CCAC1A}"/>
              </a:ext>
            </a:extLst>
          </p:cNvPr>
          <p:cNvPicPr>
            <a:picLocks noChangeAspect="1"/>
          </p:cNvPicPr>
          <p:nvPr/>
        </p:nvPicPr>
        <p:blipFill rotWithShape="1">
          <a:blip r:embed="rId3"/>
          <a:srcRect l="19626" t="19573" r="44867" b="21042"/>
          <a:stretch/>
        </p:blipFill>
        <p:spPr>
          <a:xfrm>
            <a:off x="580102" y="2659449"/>
            <a:ext cx="2330245" cy="2217351"/>
          </a:xfrm>
          <a:prstGeom prst="rect">
            <a:avLst/>
          </a:prstGeom>
        </p:spPr>
      </p:pic>
      <p:pic>
        <p:nvPicPr>
          <p:cNvPr id="6" name="Picture 5">
            <a:extLst>
              <a:ext uri="{FF2B5EF4-FFF2-40B4-BE49-F238E27FC236}">
                <a16:creationId xmlns:a16="http://schemas.microsoft.com/office/drawing/2014/main" id="{919FBF58-DE97-5CD1-CC8B-037FB9A0563C}"/>
              </a:ext>
            </a:extLst>
          </p:cNvPr>
          <p:cNvPicPr>
            <a:picLocks noChangeAspect="1"/>
          </p:cNvPicPr>
          <p:nvPr/>
        </p:nvPicPr>
        <p:blipFill rotWithShape="1">
          <a:blip r:embed="rId4"/>
          <a:srcRect l="3990" t="16314" r="3046" b="18047"/>
          <a:stretch/>
        </p:blipFill>
        <p:spPr>
          <a:xfrm>
            <a:off x="4999263" y="2210760"/>
            <a:ext cx="7191412" cy="2813523"/>
          </a:xfrm>
          <a:prstGeom prst="rect">
            <a:avLst/>
          </a:prstGeom>
        </p:spPr>
      </p:pic>
      <p:sp>
        <p:nvSpPr>
          <p:cNvPr id="7" name="Title 3">
            <a:extLst>
              <a:ext uri="{FF2B5EF4-FFF2-40B4-BE49-F238E27FC236}">
                <a16:creationId xmlns:a16="http://schemas.microsoft.com/office/drawing/2014/main" id="{E95001BF-9FCC-B03A-D59B-4EA4E5E6E96A}"/>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A4E04136-C693-B078-5B11-BBE3259BDD1D}"/>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9" name="Title 3">
            <a:extLst>
              <a:ext uri="{FF2B5EF4-FFF2-40B4-BE49-F238E27FC236}">
                <a16:creationId xmlns:a16="http://schemas.microsoft.com/office/drawing/2014/main" id="{958187A9-4C49-7005-447F-A844F7C6364B}"/>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0" name="Title 1">
            <a:extLst>
              <a:ext uri="{FF2B5EF4-FFF2-40B4-BE49-F238E27FC236}">
                <a16:creationId xmlns:a16="http://schemas.microsoft.com/office/drawing/2014/main" id="{E0BE7CA2-AE4C-17AA-5E96-0A3497F6EBAF}"/>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1" name="Picture 10">
            <a:extLst>
              <a:ext uri="{FF2B5EF4-FFF2-40B4-BE49-F238E27FC236}">
                <a16:creationId xmlns:a16="http://schemas.microsoft.com/office/drawing/2014/main" id="{CAEC5669-D8F9-2489-3F7A-F0F04FC62499}"/>
              </a:ext>
            </a:extLst>
          </p:cNvPr>
          <p:cNvPicPr>
            <a:picLocks noChangeAspect="1"/>
          </p:cNvPicPr>
          <p:nvPr/>
        </p:nvPicPr>
        <p:blipFill rotWithShape="1">
          <a:blip r:embed="rId5"/>
          <a:srcRect l="109" r="55212" b="3957"/>
          <a:stretch/>
        </p:blipFill>
        <p:spPr>
          <a:xfrm>
            <a:off x="6653742" y="-10718"/>
            <a:ext cx="5438775" cy="944716"/>
          </a:xfrm>
          <a:prstGeom prst="rect">
            <a:avLst/>
          </a:prstGeom>
        </p:spPr>
      </p:pic>
      <p:sp>
        <p:nvSpPr>
          <p:cNvPr id="12" name="Title 9">
            <a:extLst>
              <a:ext uri="{FF2B5EF4-FFF2-40B4-BE49-F238E27FC236}">
                <a16:creationId xmlns:a16="http://schemas.microsoft.com/office/drawing/2014/main" id="{490297FC-0C52-F703-62F5-8CCADDAF3A82}"/>
              </a:ext>
            </a:extLst>
          </p:cNvPr>
          <p:cNvSpPr txBox="1">
            <a:spLocks/>
          </p:cNvSpPr>
          <p:nvPr/>
        </p:nvSpPr>
        <p:spPr>
          <a:xfrm>
            <a:off x="208289" y="1472933"/>
            <a:ext cx="43464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Other functions not listed above. </a:t>
            </a:r>
          </a:p>
        </p:txBody>
      </p:sp>
      <p:sp>
        <p:nvSpPr>
          <p:cNvPr id="13" name="Title 9">
            <a:extLst>
              <a:ext uri="{FF2B5EF4-FFF2-40B4-BE49-F238E27FC236}">
                <a16:creationId xmlns:a16="http://schemas.microsoft.com/office/drawing/2014/main" id="{D1CEAE62-6A84-D595-7257-7F8AFBE4F7FC}"/>
              </a:ext>
            </a:extLst>
          </p:cNvPr>
          <p:cNvSpPr txBox="1">
            <a:spLocks/>
          </p:cNvSpPr>
          <p:nvPr/>
        </p:nvSpPr>
        <p:spPr>
          <a:xfrm>
            <a:off x="4999263" y="1067348"/>
            <a:ext cx="70796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Tell us a little bit about what else you do with the map</a:t>
            </a:r>
          </a:p>
        </p:txBody>
      </p:sp>
      <p:pic>
        <p:nvPicPr>
          <p:cNvPr id="14" name="Picture 13">
            <a:extLst>
              <a:ext uri="{FF2B5EF4-FFF2-40B4-BE49-F238E27FC236}">
                <a16:creationId xmlns:a16="http://schemas.microsoft.com/office/drawing/2014/main" id="{53DDC72B-5FFC-F238-BD14-99A3CB84CADA}"/>
              </a:ext>
            </a:extLst>
          </p:cNvPr>
          <p:cNvPicPr>
            <a:picLocks noChangeAspect="1"/>
          </p:cNvPicPr>
          <p:nvPr/>
        </p:nvPicPr>
        <p:blipFill rotWithShape="1">
          <a:blip r:embed="rId3"/>
          <a:srcRect l="65696" t="41295" r="23517" b="43852"/>
          <a:stretch/>
        </p:blipFill>
        <p:spPr>
          <a:xfrm>
            <a:off x="3375610" y="3533239"/>
            <a:ext cx="707924" cy="554561"/>
          </a:xfrm>
          <a:prstGeom prst="rect">
            <a:avLst/>
          </a:prstGeom>
        </p:spPr>
      </p:pic>
      <p:pic>
        <p:nvPicPr>
          <p:cNvPr id="15" name="Picture 14">
            <a:extLst>
              <a:ext uri="{FF2B5EF4-FFF2-40B4-BE49-F238E27FC236}">
                <a16:creationId xmlns:a16="http://schemas.microsoft.com/office/drawing/2014/main" id="{20C5D070-75F7-40A0-810D-D90D56A294ED}"/>
              </a:ext>
            </a:extLst>
          </p:cNvPr>
          <p:cNvPicPr>
            <a:picLocks noChangeAspect="1"/>
          </p:cNvPicPr>
          <p:nvPr/>
        </p:nvPicPr>
        <p:blipFill rotWithShape="1">
          <a:blip r:embed="rId3"/>
          <a:srcRect l="71739" t="90218" r="3258" b="2558"/>
          <a:stretch/>
        </p:blipFill>
        <p:spPr>
          <a:xfrm>
            <a:off x="2461702" y="4607067"/>
            <a:ext cx="1640915" cy="269733"/>
          </a:xfrm>
          <a:prstGeom prst="rect">
            <a:avLst/>
          </a:prstGeom>
        </p:spPr>
      </p:pic>
      <p:pic>
        <p:nvPicPr>
          <p:cNvPr id="16" name="Picture 15">
            <a:extLst>
              <a:ext uri="{FF2B5EF4-FFF2-40B4-BE49-F238E27FC236}">
                <a16:creationId xmlns:a16="http://schemas.microsoft.com/office/drawing/2014/main" id="{5FAEF103-7709-9126-FC7D-942C1A807F93}"/>
              </a:ext>
            </a:extLst>
          </p:cNvPr>
          <p:cNvPicPr>
            <a:picLocks noChangeAspect="1"/>
          </p:cNvPicPr>
          <p:nvPr/>
        </p:nvPicPr>
        <p:blipFill rotWithShape="1">
          <a:blip r:embed="rId4"/>
          <a:srcRect l="73184" t="88626" r="2339" b="4222"/>
          <a:stretch/>
        </p:blipFill>
        <p:spPr>
          <a:xfrm>
            <a:off x="10596017" y="5024283"/>
            <a:ext cx="1594658" cy="258197"/>
          </a:xfrm>
          <a:prstGeom prst="rect">
            <a:avLst/>
          </a:prstGeom>
        </p:spPr>
      </p:pic>
    </p:spTree>
    <p:extLst>
      <p:ext uri="{BB962C8B-B14F-4D97-AF65-F5344CB8AC3E}">
        <p14:creationId xmlns:p14="http://schemas.microsoft.com/office/powerpoint/2010/main" val="2784504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1DCD86-B597-5D78-1765-D8465CB378BC}"/>
              </a:ext>
            </a:extLst>
          </p:cNvPr>
          <p:cNvPicPr>
            <a:picLocks noChangeAspect="1"/>
          </p:cNvPicPr>
          <p:nvPr/>
        </p:nvPicPr>
        <p:blipFill rotWithShape="1">
          <a:blip r:embed="rId2"/>
          <a:srcRect l="4950" t="15208" r="1705" b="18705"/>
          <a:stretch/>
        </p:blipFill>
        <p:spPr>
          <a:xfrm>
            <a:off x="953730" y="2111025"/>
            <a:ext cx="10035804" cy="3955478"/>
          </a:xfrm>
          <a:prstGeom prst="rect">
            <a:avLst/>
          </a:prstGeom>
        </p:spPr>
      </p:pic>
      <p:sp>
        <p:nvSpPr>
          <p:cNvPr id="3" name="Title 1">
            <a:extLst>
              <a:ext uri="{FF2B5EF4-FFF2-40B4-BE49-F238E27FC236}">
                <a16:creationId xmlns:a16="http://schemas.microsoft.com/office/drawing/2014/main" id="{5BBA3D17-DC86-CCD7-4DE5-F099E741FCC9}"/>
              </a:ext>
            </a:extLst>
          </p:cNvPr>
          <p:cNvSpPr txBox="1">
            <a:spLocks/>
          </p:cNvSpPr>
          <p:nvPr/>
        </p:nvSpPr>
        <p:spPr>
          <a:xfrm>
            <a:off x="167148" y="974923"/>
            <a:ext cx="12041786" cy="10951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Is there any other information about New York City you'd like to see added to </a:t>
            </a:r>
            <a:r>
              <a:rPr lang="en-US" sz="3200" dirty="0" err="1"/>
              <a:t>NYCityMap</a:t>
            </a:r>
            <a:r>
              <a:rPr lang="en-US" sz="3200" dirty="0"/>
              <a:t>?</a:t>
            </a:r>
          </a:p>
        </p:txBody>
      </p:sp>
      <p:sp>
        <p:nvSpPr>
          <p:cNvPr id="8" name="Title 3">
            <a:extLst>
              <a:ext uri="{FF2B5EF4-FFF2-40B4-BE49-F238E27FC236}">
                <a16:creationId xmlns:a16="http://schemas.microsoft.com/office/drawing/2014/main" id="{A146C911-4673-9E50-D52D-F6EFD240FE53}"/>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9" name="Title 1">
            <a:extLst>
              <a:ext uri="{FF2B5EF4-FFF2-40B4-BE49-F238E27FC236}">
                <a16:creationId xmlns:a16="http://schemas.microsoft.com/office/drawing/2014/main" id="{97A7F329-A4B0-7938-F119-50A4D6BE996B}"/>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10" name="Title 3">
            <a:extLst>
              <a:ext uri="{FF2B5EF4-FFF2-40B4-BE49-F238E27FC236}">
                <a16:creationId xmlns:a16="http://schemas.microsoft.com/office/drawing/2014/main" id="{96F7F6D2-E77E-1BD6-F04B-AC2EFAA5016A}"/>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1" name="Title 1">
            <a:extLst>
              <a:ext uri="{FF2B5EF4-FFF2-40B4-BE49-F238E27FC236}">
                <a16:creationId xmlns:a16="http://schemas.microsoft.com/office/drawing/2014/main" id="{2A4BBEB2-C1B7-1AA3-9AEC-E2BF14DBDCCE}"/>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2" name="Picture 11">
            <a:extLst>
              <a:ext uri="{FF2B5EF4-FFF2-40B4-BE49-F238E27FC236}">
                <a16:creationId xmlns:a16="http://schemas.microsoft.com/office/drawing/2014/main" id="{463F63E6-7E2E-FE5A-060C-109875FF9ED8}"/>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pic>
        <p:nvPicPr>
          <p:cNvPr id="13" name="Picture 12">
            <a:extLst>
              <a:ext uri="{FF2B5EF4-FFF2-40B4-BE49-F238E27FC236}">
                <a16:creationId xmlns:a16="http://schemas.microsoft.com/office/drawing/2014/main" id="{0A92568B-2A39-29A8-9A59-FFEF71203A08}"/>
              </a:ext>
            </a:extLst>
          </p:cNvPr>
          <p:cNvPicPr>
            <a:picLocks noChangeAspect="1"/>
          </p:cNvPicPr>
          <p:nvPr/>
        </p:nvPicPr>
        <p:blipFill rotWithShape="1">
          <a:blip r:embed="rId2"/>
          <a:srcRect l="73742" t="89649" r="1478" b="2431"/>
          <a:stretch/>
        </p:blipFill>
        <p:spPr>
          <a:xfrm>
            <a:off x="9822426" y="6555158"/>
            <a:ext cx="1602659" cy="285135"/>
          </a:xfrm>
          <a:prstGeom prst="rect">
            <a:avLst/>
          </a:prstGeom>
        </p:spPr>
      </p:pic>
    </p:spTree>
    <p:extLst>
      <p:ext uri="{BB962C8B-B14F-4D97-AF65-F5344CB8AC3E}">
        <p14:creationId xmlns:p14="http://schemas.microsoft.com/office/powerpoint/2010/main" val="1435419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A38674-001A-DEAC-E9A6-8DD32D65981D}"/>
              </a:ext>
            </a:extLst>
          </p:cNvPr>
          <p:cNvPicPr>
            <a:picLocks noChangeAspect="1"/>
          </p:cNvPicPr>
          <p:nvPr/>
        </p:nvPicPr>
        <p:blipFill rotWithShape="1">
          <a:blip r:embed="rId3"/>
          <a:srcRect l="3703" t="16290" r="3197" b="17340"/>
          <a:stretch/>
        </p:blipFill>
        <p:spPr>
          <a:xfrm>
            <a:off x="1543665" y="2222113"/>
            <a:ext cx="8475406" cy="3379328"/>
          </a:xfrm>
          <a:prstGeom prst="rect">
            <a:avLst/>
          </a:prstGeom>
        </p:spPr>
      </p:pic>
      <p:sp>
        <p:nvSpPr>
          <p:cNvPr id="5" name="Title 3">
            <a:extLst>
              <a:ext uri="{FF2B5EF4-FFF2-40B4-BE49-F238E27FC236}">
                <a16:creationId xmlns:a16="http://schemas.microsoft.com/office/drawing/2014/main" id="{B222C0C5-E549-DB2B-0D32-92CA3257AE54}"/>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6" name="Title 1">
            <a:extLst>
              <a:ext uri="{FF2B5EF4-FFF2-40B4-BE49-F238E27FC236}">
                <a16:creationId xmlns:a16="http://schemas.microsoft.com/office/drawing/2014/main" id="{1C9F6B9E-E470-53D8-023D-C1D5A3C3A07C}"/>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7" name="Title 3">
            <a:extLst>
              <a:ext uri="{FF2B5EF4-FFF2-40B4-BE49-F238E27FC236}">
                <a16:creationId xmlns:a16="http://schemas.microsoft.com/office/drawing/2014/main" id="{433BA471-9FCD-6CB1-C1E6-48A821819D70}"/>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9" name="Title 1">
            <a:extLst>
              <a:ext uri="{FF2B5EF4-FFF2-40B4-BE49-F238E27FC236}">
                <a16:creationId xmlns:a16="http://schemas.microsoft.com/office/drawing/2014/main" id="{0E93CB2F-692D-72F6-97FD-F8E72BACDA1A}"/>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0" name="Picture 9">
            <a:extLst>
              <a:ext uri="{FF2B5EF4-FFF2-40B4-BE49-F238E27FC236}">
                <a16:creationId xmlns:a16="http://schemas.microsoft.com/office/drawing/2014/main" id="{DB858D96-0C76-8D50-F463-DC3DA0F2DC2B}"/>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
        <p:nvSpPr>
          <p:cNvPr id="11" name="Title 1">
            <a:extLst>
              <a:ext uri="{FF2B5EF4-FFF2-40B4-BE49-F238E27FC236}">
                <a16:creationId xmlns:a16="http://schemas.microsoft.com/office/drawing/2014/main" id="{DB17B602-2805-D0FA-EDF2-8F0D1BE77DF1}"/>
              </a:ext>
            </a:extLst>
          </p:cNvPr>
          <p:cNvSpPr txBox="1">
            <a:spLocks/>
          </p:cNvSpPr>
          <p:nvPr/>
        </p:nvSpPr>
        <p:spPr>
          <a:xfrm>
            <a:off x="167148" y="974923"/>
            <a:ext cx="12041786" cy="10951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Have you ever thought “I wish </a:t>
            </a:r>
            <a:r>
              <a:rPr lang="en-US" sz="3200" dirty="0" err="1"/>
              <a:t>NYCitymap</a:t>
            </a:r>
            <a:r>
              <a:rPr lang="en-US" sz="3200" dirty="0"/>
              <a:t> could…”? What do you wish it could do?</a:t>
            </a:r>
          </a:p>
        </p:txBody>
      </p:sp>
      <p:pic>
        <p:nvPicPr>
          <p:cNvPr id="12" name="Picture 11">
            <a:extLst>
              <a:ext uri="{FF2B5EF4-FFF2-40B4-BE49-F238E27FC236}">
                <a16:creationId xmlns:a16="http://schemas.microsoft.com/office/drawing/2014/main" id="{98C6A3DB-F6E6-C68D-CBD5-24148BEB8D23}"/>
              </a:ext>
            </a:extLst>
          </p:cNvPr>
          <p:cNvPicPr>
            <a:picLocks noChangeAspect="1"/>
          </p:cNvPicPr>
          <p:nvPr/>
        </p:nvPicPr>
        <p:blipFill rotWithShape="1">
          <a:blip r:embed="rId3"/>
          <a:srcRect l="72546" t="89655" r="2343" b="4189"/>
          <a:stretch/>
        </p:blipFill>
        <p:spPr>
          <a:xfrm>
            <a:off x="9076042" y="5753454"/>
            <a:ext cx="1633615" cy="223992"/>
          </a:xfrm>
          <a:prstGeom prst="rect">
            <a:avLst/>
          </a:prstGeom>
        </p:spPr>
      </p:pic>
    </p:spTree>
    <p:extLst>
      <p:ext uri="{BB962C8B-B14F-4D97-AF65-F5344CB8AC3E}">
        <p14:creationId xmlns:p14="http://schemas.microsoft.com/office/powerpoint/2010/main" val="402055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DADC6869-CAD1-939D-6275-FD8A9F0974FD}"/>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5" name="Title 1">
            <a:extLst>
              <a:ext uri="{FF2B5EF4-FFF2-40B4-BE49-F238E27FC236}">
                <a16:creationId xmlns:a16="http://schemas.microsoft.com/office/drawing/2014/main" id="{32A39580-D3D8-1500-15D1-CBB9327B0598}"/>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74C5343F-8E95-B67B-F514-F0DDDC66E2E7}"/>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Passionate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B6C2C8F7-0A97-B287-4FA2-8BD4123937D7}"/>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2506C9E4-2411-5420-A794-9CDA49FAD2F1}"/>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sp>
        <p:nvSpPr>
          <p:cNvPr id="11" name="Content Placeholder 2">
            <a:extLst>
              <a:ext uri="{FF2B5EF4-FFF2-40B4-BE49-F238E27FC236}">
                <a16:creationId xmlns:a16="http://schemas.microsoft.com/office/drawing/2014/main" id="{0FD5F5EC-23EE-CC66-501C-6AFD82166D11}"/>
              </a:ext>
            </a:extLst>
          </p:cNvPr>
          <p:cNvSpPr>
            <a:spLocks noGrp="1"/>
          </p:cNvSpPr>
          <p:nvPr>
            <p:ph idx="1"/>
          </p:nvPr>
        </p:nvSpPr>
        <p:spPr>
          <a:xfrm>
            <a:off x="829733" y="1236839"/>
            <a:ext cx="10515600" cy="4351338"/>
          </a:xfrm>
        </p:spPr>
        <p:txBody>
          <a:bodyPr/>
          <a:lstStyle/>
          <a:p>
            <a:pPr marL="0" indent="0" eaLnBrk="0" fontAlgn="base" hangingPunct="0">
              <a:lnSpc>
                <a:spcPct val="100000"/>
              </a:lnSpc>
              <a:spcBef>
                <a:spcPct val="0"/>
              </a:spcBef>
              <a:spcAft>
                <a:spcPct val="0"/>
              </a:spcAft>
              <a:buFontTx/>
              <a:buAutoNum type="arabicPeriod"/>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eaLnBrk="0" fontAlgn="base" hangingPunct="0">
              <a:lnSpc>
                <a:spcPct val="100000"/>
              </a:lnSpc>
              <a:spcBef>
                <a:spcPct val="0"/>
              </a:spcBef>
              <a:spcAft>
                <a:spcPct val="0"/>
              </a:spcAft>
              <a:buFontTx/>
              <a:buAutoNum type="arabicPeriod"/>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52F85E0E-DAAF-92B1-0257-67F12AA86CB3}"/>
              </a:ext>
            </a:extLst>
          </p:cNvPr>
          <p:cNvSpPr txBox="1"/>
          <p:nvPr/>
        </p:nvSpPr>
        <p:spPr>
          <a:xfrm>
            <a:off x="6868837" y="2033206"/>
            <a:ext cx="3381375" cy="3693319"/>
          </a:xfrm>
          <a:prstGeom prst="rect">
            <a:avLst/>
          </a:prstGeom>
          <a:noFill/>
        </p:spPr>
        <p:txBody>
          <a:bodyPr wrap="square" rtlCol="0">
            <a:spAutoFit/>
          </a:bodyPr>
          <a:lstStyle/>
          <a:p>
            <a:pPr algn="just"/>
            <a:r>
              <a:rPr lang="en-US" i="1" dirty="0"/>
              <a:t>“I've used this application for several years in a photography project called "Changing New York." It's modeled after Berenice Abbott's work of the same name. Students photograph a building of significance in NYC then research what it looked like in the 40s and 80s. We compile their photos with the tax images and examine how New York has changed, or remained, over the last eighty years.”</a:t>
            </a:r>
          </a:p>
        </p:txBody>
      </p:sp>
      <p:sp>
        <p:nvSpPr>
          <p:cNvPr id="4" name="TextBox 3">
            <a:extLst>
              <a:ext uri="{FF2B5EF4-FFF2-40B4-BE49-F238E27FC236}">
                <a16:creationId xmlns:a16="http://schemas.microsoft.com/office/drawing/2014/main" id="{247DFEFF-47C9-8FB9-4AEC-717E5B1368BA}"/>
              </a:ext>
            </a:extLst>
          </p:cNvPr>
          <p:cNvSpPr txBox="1"/>
          <p:nvPr/>
        </p:nvSpPr>
        <p:spPr>
          <a:xfrm>
            <a:off x="1337992" y="3530530"/>
            <a:ext cx="3381375" cy="1754326"/>
          </a:xfrm>
          <a:prstGeom prst="rect">
            <a:avLst/>
          </a:prstGeom>
          <a:noFill/>
        </p:spPr>
        <p:txBody>
          <a:bodyPr wrap="square" rtlCol="0">
            <a:spAutoFit/>
          </a:bodyPr>
          <a:lstStyle/>
          <a:p>
            <a:pPr algn="just"/>
            <a:r>
              <a:rPr lang="en-US" i="1" dirty="0"/>
              <a:t>“We write briefings regarding our sites and what are the places of interest for the older adults in the community. We see how to make it a little easier to navigate their communities.”</a:t>
            </a:r>
          </a:p>
        </p:txBody>
      </p:sp>
      <p:sp>
        <p:nvSpPr>
          <p:cNvPr id="9" name="TextBox 8">
            <a:extLst>
              <a:ext uri="{FF2B5EF4-FFF2-40B4-BE49-F238E27FC236}">
                <a16:creationId xmlns:a16="http://schemas.microsoft.com/office/drawing/2014/main" id="{F1488876-A70B-758E-1A4F-F1BDF5CDE596}"/>
              </a:ext>
            </a:extLst>
          </p:cNvPr>
          <p:cNvSpPr txBox="1"/>
          <p:nvPr/>
        </p:nvSpPr>
        <p:spPr>
          <a:xfrm>
            <a:off x="2676371" y="1501020"/>
            <a:ext cx="3244592" cy="1477328"/>
          </a:xfrm>
          <a:prstGeom prst="rect">
            <a:avLst/>
          </a:prstGeom>
          <a:noFill/>
        </p:spPr>
        <p:txBody>
          <a:bodyPr wrap="square" rtlCol="0">
            <a:spAutoFit/>
          </a:bodyPr>
          <a:lstStyle/>
          <a:p>
            <a:r>
              <a:rPr lang="en-US" i="1" dirty="0"/>
              <a:t>“In my prior work in the City Council, I used it to investigate constituent cases on a near daily basis. In my work now, I use it mostly to look up district lines. “</a:t>
            </a:r>
          </a:p>
        </p:txBody>
      </p:sp>
    </p:spTree>
    <p:extLst>
      <p:ext uri="{BB962C8B-B14F-4D97-AF65-F5344CB8AC3E}">
        <p14:creationId xmlns:p14="http://schemas.microsoft.com/office/powerpoint/2010/main" val="11909069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DADC6869-CAD1-939D-6275-FD8A9F0974FD}"/>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5" name="Title 1">
            <a:extLst>
              <a:ext uri="{FF2B5EF4-FFF2-40B4-BE49-F238E27FC236}">
                <a16:creationId xmlns:a16="http://schemas.microsoft.com/office/drawing/2014/main" id="{32A39580-D3D8-1500-15D1-CBB9327B0598}"/>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74C5343F-8E95-B67B-F514-F0DDDC66E2E7}"/>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Analysis and Synthesis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B6C2C8F7-0A97-B287-4FA2-8BD4123937D7}"/>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2506C9E4-2411-5420-A794-9CDA49FAD2F1}"/>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sp>
        <p:nvSpPr>
          <p:cNvPr id="11" name="Content Placeholder 2">
            <a:extLst>
              <a:ext uri="{FF2B5EF4-FFF2-40B4-BE49-F238E27FC236}">
                <a16:creationId xmlns:a16="http://schemas.microsoft.com/office/drawing/2014/main" id="{0FD5F5EC-23EE-CC66-501C-6AFD82166D11}"/>
              </a:ext>
            </a:extLst>
          </p:cNvPr>
          <p:cNvSpPr>
            <a:spLocks noGrp="1"/>
          </p:cNvSpPr>
          <p:nvPr>
            <p:ph idx="1"/>
          </p:nvPr>
        </p:nvSpPr>
        <p:spPr>
          <a:xfrm>
            <a:off x="367617" y="1053890"/>
            <a:ext cx="11734732" cy="5695958"/>
          </a:xfrm>
        </p:spPr>
        <p:txBody>
          <a:bodyPr>
            <a:normAutofit fontScale="77500" lnSpcReduction="20000"/>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600" i="0" u="none" strike="noStrike" cap="none" normalizeH="0" baseline="0" dirty="0">
                <a:ln>
                  <a:noFill/>
                </a:ln>
                <a:solidFill>
                  <a:schemeClr val="tx1"/>
                </a:solidFill>
                <a:effectLst/>
              </a:rPr>
              <a:t>Reliability and Compatibility</a:t>
            </a:r>
          </a:p>
          <a:p>
            <a:pPr lvl="1" eaLnBrk="0" fontAlgn="base" hangingPunct="0">
              <a:lnSpc>
                <a:spcPct val="100000"/>
              </a:lnSpc>
              <a:spcBef>
                <a:spcPct val="0"/>
              </a:spcBef>
              <a:spcAft>
                <a:spcPct val="0"/>
              </a:spcAft>
            </a:pPr>
            <a:r>
              <a:rPr lang="en-US" altLang="en-US" sz="2100" dirty="0"/>
              <a:t>The current version works on all browsers (much better on desktop than mobile)</a:t>
            </a:r>
          </a:p>
          <a:p>
            <a:pPr lvl="1" eaLnBrk="0" fontAlgn="base" hangingPunct="0">
              <a:lnSpc>
                <a:spcPct val="100000"/>
              </a:lnSpc>
              <a:spcBef>
                <a:spcPct val="0"/>
              </a:spcBef>
              <a:spcAft>
                <a:spcPct val="0"/>
              </a:spcAft>
            </a:pPr>
            <a:r>
              <a:rPr kumimoji="0" lang="en-US" altLang="en-US" sz="2100" i="0" u="none" strike="noStrike" cap="none" normalizeH="0" baseline="0" dirty="0">
                <a:ln>
                  <a:noFill/>
                </a:ln>
                <a:solidFill>
                  <a:schemeClr val="tx1"/>
                </a:solidFill>
                <a:effectLst/>
              </a:rPr>
              <a:t>Some people have reported issues with the Export function; in our testing it seems like these are related to pop-up blockers</a:t>
            </a:r>
          </a:p>
          <a:p>
            <a:pPr marL="457200" lvl="1" indent="0" eaLnBrk="0" fontAlgn="base" hangingPunct="0">
              <a:lnSpc>
                <a:spcPct val="100000"/>
              </a:lnSpc>
              <a:spcBef>
                <a:spcPct val="0"/>
              </a:spcBef>
              <a:spcAft>
                <a:spcPct val="0"/>
              </a:spcAft>
              <a:buNone/>
            </a:pPr>
            <a:endParaRPr kumimoji="0" lang="en-US" altLang="en-US" sz="1400" i="0" u="none" strike="noStrike" cap="none" normalizeH="0" baseline="0" dirty="0">
              <a:ln>
                <a:noFill/>
              </a:ln>
              <a:solidFill>
                <a:schemeClr val="tx1"/>
              </a:solidFill>
              <a:effectLst/>
            </a:endParaRPr>
          </a:p>
          <a:p>
            <a:pPr marL="0" indent="0" eaLnBrk="0" fontAlgn="base" hangingPunct="0">
              <a:lnSpc>
                <a:spcPct val="100000"/>
              </a:lnSpc>
              <a:spcBef>
                <a:spcPct val="0"/>
              </a:spcBef>
              <a:spcAft>
                <a:spcPct val="0"/>
              </a:spcAft>
              <a:buFontTx/>
              <a:buAutoNum type="arabicPeriod"/>
            </a:pPr>
            <a:r>
              <a:rPr kumimoji="0" lang="en-US" altLang="en-US" sz="2600" i="0" u="none" strike="noStrike" cap="none" normalizeH="0" baseline="0" dirty="0">
                <a:ln>
                  <a:noFill/>
                </a:ln>
                <a:solidFill>
                  <a:schemeClr val="tx1"/>
                </a:solidFill>
                <a:effectLst/>
              </a:rPr>
              <a:t>Geocoding and Search</a:t>
            </a:r>
          </a:p>
          <a:p>
            <a:pPr lvl="1" eaLnBrk="0" fontAlgn="base" hangingPunct="0">
              <a:lnSpc>
                <a:spcPct val="100000"/>
              </a:lnSpc>
              <a:spcBef>
                <a:spcPct val="0"/>
              </a:spcBef>
              <a:spcAft>
                <a:spcPct val="0"/>
              </a:spcAft>
            </a:pPr>
            <a:r>
              <a:rPr lang="en-US" altLang="en-US" sz="2100" dirty="0"/>
              <a:t>Users can search in Lot Info by Address, Borough-Block-Lot or Building ID number.</a:t>
            </a:r>
          </a:p>
          <a:p>
            <a:pPr lvl="1" eaLnBrk="0" fontAlgn="base" hangingPunct="0">
              <a:lnSpc>
                <a:spcPct val="100000"/>
              </a:lnSpc>
              <a:spcBef>
                <a:spcPct val="0"/>
              </a:spcBef>
              <a:spcAft>
                <a:spcPct val="0"/>
              </a:spcAft>
            </a:pPr>
            <a:r>
              <a:rPr lang="en-US" altLang="en-US" sz="2100" dirty="0"/>
              <a:t>Some users are looking for intersections and on-from-to – this is coming</a:t>
            </a:r>
          </a:p>
          <a:p>
            <a:pPr marL="457200" lvl="1" indent="0" eaLnBrk="0" fontAlgn="base" hangingPunct="0">
              <a:lnSpc>
                <a:spcPct val="100000"/>
              </a:lnSpc>
              <a:spcBef>
                <a:spcPct val="0"/>
              </a:spcBef>
              <a:spcAft>
                <a:spcPct val="0"/>
              </a:spcAft>
              <a:buNone/>
            </a:pPr>
            <a:endParaRPr lang="en-US" altLang="en-US" sz="2200" dirty="0"/>
          </a:p>
          <a:p>
            <a:pPr marL="0" indent="0" eaLnBrk="0" fontAlgn="base" hangingPunct="0">
              <a:lnSpc>
                <a:spcPct val="100000"/>
              </a:lnSpc>
              <a:spcBef>
                <a:spcPct val="0"/>
              </a:spcBef>
              <a:spcAft>
                <a:spcPct val="0"/>
              </a:spcAft>
              <a:buFontTx/>
              <a:buAutoNum type="arabicPeriod"/>
            </a:pPr>
            <a:r>
              <a:rPr lang="en-US" altLang="en-US" sz="2600" dirty="0"/>
              <a:t>Additional and Custom</a:t>
            </a:r>
            <a:r>
              <a:rPr kumimoji="0" lang="en-US" altLang="en-US" sz="2600" i="0" u="none" strike="noStrike" cap="none" normalizeH="0" baseline="0" dirty="0">
                <a:ln>
                  <a:noFill/>
                </a:ln>
                <a:solidFill>
                  <a:schemeClr val="tx1"/>
                </a:solidFill>
                <a:effectLst/>
              </a:rPr>
              <a:t> Overlays</a:t>
            </a:r>
          </a:p>
          <a:p>
            <a:pPr lvl="1" eaLnBrk="0" fontAlgn="base" hangingPunct="0">
              <a:lnSpc>
                <a:spcPct val="100000"/>
              </a:lnSpc>
              <a:spcBef>
                <a:spcPct val="0"/>
              </a:spcBef>
              <a:spcAft>
                <a:spcPct val="0"/>
              </a:spcAft>
            </a:pPr>
            <a:r>
              <a:rPr lang="en-US" altLang="en-US" sz="2100" dirty="0"/>
              <a:t>Subway lines, DOT protected streets, sewer mains, water mains, bus routes</a:t>
            </a:r>
          </a:p>
          <a:p>
            <a:pPr marL="457200" lvl="1" indent="0" eaLnBrk="0" fontAlgn="base" hangingPunct="0">
              <a:lnSpc>
                <a:spcPct val="100000"/>
              </a:lnSpc>
              <a:spcBef>
                <a:spcPct val="0"/>
              </a:spcBef>
              <a:spcAft>
                <a:spcPct val="0"/>
              </a:spcAft>
              <a:buFontTx/>
              <a:buAutoNum type="arabicPeriod"/>
            </a:pPr>
            <a:endParaRPr kumimoji="0" lang="en-US" altLang="en-US" sz="1400" i="0" u="none" strike="noStrike" cap="none" normalizeH="0" baseline="0" dirty="0">
              <a:ln>
                <a:noFill/>
              </a:ln>
              <a:solidFill>
                <a:schemeClr val="tx1"/>
              </a:solidFill>
              <a:effectLst/>
            </a:endParaRPr>
          </a:p>
          <a:p>
            <a:pPr marL="0" indent="0" eaLnBrk="0" fontAlgn="base" hangingPunct="0">
              <a:lnSpc>
                <a:spcPct val="100000"/>
              </a:lnSpc>
              <a:spcBef>
                <a:spcPct val="0"/>
              </a:spcBef>
              <a:spcAft>
                <a:spcPct val="0"/>
              </a:spcAft>
              <a:buFontTx/>
              <a:buAutoNum type="arabicPeriod"/>
            </a:pPr>
            <a:r>
              <a:rPr kumimoji="0" lang="en-US" altLang="en-US" sz="2600" i="0" u="none" strike="noStrike" cap="none" normalizeH="0" baseline="0" dirty="0">
                <a:ln>
                  <a:noFill/>
                </a:ln>
                <a:solidFill>
                  <a:schemeClr val="tx1"/>
                </a:solidFill>
                <a:effectLst/>
              </a:rPr>
              <a:t>New Visualizations and Historical Context</a:t>
            </a:r>
          </a:p>
          <a:p>
            <a:pPr lvl="1" eaLnBrk="0" fontAlgn="base" hangingPunct="0">
              <a:lnSpc>
                <a:spcPct val="100000"/>
              </a:lnSpc>
              <a:spcBef>
                <a:spcPct val="0"/>
              </a:spcBef>
              <a:spcAft>
                <a:spcPct val="0"/>
              </a:spcAft>
            </a:pPr>
            <a:r>
              <a:rPr lang="en-US" altLang="en-US" sz="2100" dirty="0"/>
              <a:t>3D buildings and land-forms</a:t>
            </a:r>
          </a:p>
          <a:p>
            <a:pPr lvl="1" eaLnBrk="0" fontAlgn="base" hangingPunct="0">
              <a:lnSpc>
                <a:spcPct val="100000"/>
              </a:lnSpc>
              <a:spcBef>
                <a:spcPct val="0"/>
              </a:spcBef>
              <a:spcAft>
                <a:spcPct val="0"/>
              </a:spcAft>
            </a:pPr>
            <a:r>
              <a:rPr kumimoji="0" lang="en-US" altLang="en-US" sz="2100" i="0" u="none" strike="noStrike" cap="none" normalizeH="0" baseline="0" dirty="0">
                <a:ln>
                  <a:noFill/>
                </a:ln>
                <a:solidFill>
                  <a:schemeClr val="tx1"/>
                </a:solidFill>
                <a:effectLst/>
              </a:rPr>
              <a:t>Ta</a:t>
            </a:r>
            <a:r>
              <a:rPr lang="en-US" altLang="en-US" sz="2100" dirty="0"/>
              <a:t>x lot photos, </a:t>
            </a:r>
            <a:r>
              <a:rPr lang="en-US" altLang="en-US" sz="2100" dirty="0" err="1"/>
              <a:t>iCARDS</a:t>
            </a:r>
            <a:r>
              <a:rPr lang="en-US" altLang="en-US" sz="2100" dirty="0"/>
              <a:t> (</a:t>
            </a:r>
            <a:r>
              <a:rPr lang="en-US" sz="2100" dirty="0">
                <a:hlinkClick r:id="rId4"/>
              </a:rPr>
              <a:t>https://www.whfirm.com/nyc-housing-mysteries-card/</a:t>
            </a:r>
            <a:r>
              <a:rPr lang="en-US" sz="2100" dirty="0"/>
              <a:t>)</a:t>
            </a:r>
            <a:endParaRPr lang="en-US" altLang="en-US" sz="2100" dirty="0"/>
          </a:p>
          <a:p>
            <a:pPr lvl="1" eaLnBrk="0" fontAlgn="base" hangingPunct="0">
              <a:lnSpc>
                <a:spcPct val="100000"/>
              </a:lnSpc>
              <a:spcBef>
                <a:spcPct val="0"/>
              </a:spcBef>
              <a:spcAft>
                <a:spcPct val="0"/>
              </a:spcAft>
            </a:pPr>
            <a:r>
              <a:rPr lang="en-US" altLang="en-US" sz="2100" dirty="0"/>
              <a:t>Street view</a:t>
            </a:r>
          </a:p>
          <a:p>
            <a:pPr lvl="1" eaLnBrk="0" fontAlgn="base" hangingPunct="0">
              <a:lnSpc>
                <a:spcPct val="100000"/>
              </a:lnSpc>
              <a:spcBef>
                <a:spcPct val="0"/>
              </a:spcBef>
              <a:spcAft>
                <a:spcPct val="0"/>
              </a:spcAft>
            </a:pPr>
            <a:r>
              <a:rPr kumimoji="0" lang="en-US" altLang="en-US" sz="2100" i="0" u="none" strike="noStrike" cap="none" normalizeH="0" baseline="0" dirty="0">
                <a:ln>
                  <a:noFill/>
                </a:ln>
                <a:solidFill>
                  <a:schemeClr val="tx1"/>
                </a:solidFill>
                <a:effectLst/>
              </a:rPr>
              <a:t>Hist</a:t>
            </a:r>
            <a:r>
              <a:rPr lang="en-US" altLang="en-US" sz="2100" dirty="0"/>
              <a:t>orical aerial imagery</a:t>
            </a:r>
            <a:endParaRPr kumimoji="0" lang="en-US" altLang="en-US" sz="2100" i="0" u="none" strike="noStrike" cap="none" normalizeH="0" baseline="0" dirty="0">
              <a:ln>
                <a:noFill/>
              </a:ln>
              <a:solidFill>
                <a:schemeClr val="tx1"/>
              </a:solidFill>
              <a:effectLst/>
            </a:endParaRPr>
          </a:p>
          <a:p>
            <a:pPr marL="457200" lvl="1" indent="0" eaLnBrk="0" fontAlgn="base" hangingPunct="0">
              <a:lnSpc>
                <a:spcPct val="100000"/>
              </a:lnSpc>
              <a:spcBef>
                <a:spcPct val="0"/>
              </a:spcBef>
              <a:spcAft>
                <a:spcPct val="0"/>
              </a:spcAft>
              <a:buFontTx/>
              <a:buAutoNum type="arabicPeriod"/>
            </a:pPr>
            <a:endParaRPr kumimoji="0" lang="en-US" altLang="en-US" sz="1400" i="0" u="none" strike="noStrike" cap="none" normalizeH="0" baseline="0" dirty="0">
              <a:ln>
                <a:noFill/>
              </a:ln>
              <a:solidFill>
                <a:schemeClr val="tx1"/>
              </a:solidFill>
              <a:effectLst/>
            </a:endParaRPr>
          </a:p>
          <a:p>
            <a:pPr marL="0" indent="0" eaLnBrk="0" fontAlgn="base" hangingPunct="0">
              <a:lnSpc>
                <a:spcPct val="100000"/>
              </a:lnSpc>
              <a:spcBef>
                <a:spcPct val="0"/>
              </a:spcBef>
              <a:spcAft>
                <a:spcPct val="0"/>
              </a:spcAft>
              <a:buFontTx/>
              <a:buAutoNum type="arabicPeriod"/>
            </a:pPr>
            <a:r>
              <a:rPr kumimoji="0" lang="en-US" altLang="en-US" sz="2600" i="0" u="none" strike="noStrike" cap="none" normalizeH="0" baseline="0" dirty="0">
                <a:ln>
                  <a:noFill/>
                </a:ln>
                <a:solidFill>
                  <a:schemeClr val="tx1"/>
                </a:solidFill>
                <a:effectLst/>
              </a:rPr>
              <a:t>Enhanced Features and Usability</a:t>
            </a:r>
          </a:p>
          <a:p>
            <a:pPr lvl="1" eaLnBrk="0" fontAlgn="base" hangingPunct="0">
              <a:lnSpc>
                <a:spcPct val="100000"/>
              </a:lnSpc>
              <a:spcBef>
                <a:spcPct val="0"/>
              </a:spcBef>
              <a:spcAft>
                <a:spcPct val="0"/>
              </a:spcAft>
            </a:pPr>
            <a:r>
              <a:rPr lang="en-US" altLang="en-US" sz="2100" dirty="0"/>
              <a:t>Raster and Vector data outputs</a:t>
            </a:r>
          </a:p>
          <a:p>
            <a:pPr lvl="1" eaLnBrk="0" fontAlgn="base" hangingPunct="0">
              <a:lnSpc>
                <a:spcPct val="100000"/>
              </a:lnSpc>
              <a:spcBef>
                <a:spcPct val="0"/>
              </a:spcBef>
              <a:spcAft>
                <a:spcPct val="0"/>
              </a:spcAft>
            </a:pPr>
            <a:r>
              <a:rPr lang="en-US" altLang="en-US" sz="2100" dirty="0"/>
              <a:t>A measuring tool/widget</a:t>
            </a:r>
          </a:p>
          <a:p>
            <a:pPr lvl="1" eaLnBrk="0" fontAlgn="base" hangingPunct="0">
              <a:lnSpc>
                <a:spcPct val="100000"/>
              </a:lnSpc>
              <a:spcBef>
                <a:spcPct val="0"/>
              </a:spcBef>
              <a:spcAft>
                <a:spcPct val="0"/>
              </a:spcAft>
            </a:pPr>
            <a:r>
              <a:rPr lang="en-US" altLang="en-US" sz="2100" dirty="0"/>
              <a:t>Links to Certificates of Occupancy</a:t>
            </a:r>
          </a:p>
          <a:p>
            <a:pPr lvl="1" eaLnBrk="0" fontAlgn="base" hangingPunct="0">
              <a:lnSpc>
                <a:spcPct val="100000"/>
              </a:lnSpc>
              <a:spcBef>
                <a:spcPct val="0"/>
              </a:spcBef>
              <a:spcAft>
                <a:spcPct val="0"/>
              </a:spcAft>
            </a:pPr>
            <a:r>
              <a:rPr lang="en-US" altLang="en-US" sz="2100" dirty="0"/>
              <a:t>Adding Pins and Saving Addresses</a:t>
            </a:r>
          </a:p>
          <a:p>
            <a:pPr lvl="1" eaLnBrk="0" fontAlgn="base" hangingPunct="0">
              <a:lnSpc>
                <a:spcPct val="100000"/>
              </a:lnSpc>
              <a:spcBef>
                <a:spcPct val="0"/>
              </a:spcBef>
              <a:spcAft>
                <a:spcPct val="0"/>
              </a:spcAft>
            </a:pPr>
            <a:r>
              <a:rPr lang="en-US" altLang="en-US" sz="2100" dirty="0"/>
              <a:t>Contacting Representatives</a:t>
            </a:r>
          </a:p>
          <a:p>
            <a:pPr marL="457200" lvl="1" indent="0" eaLnBrk="0" fontAlgn="base" hangingPunct="0">
              <a:lnSpc>
                <a:spcPct val="100000"/>
              </a:lnSpc>
              <a:spcBef>
                <a:spcPct val="0"/>
              </a:spcBef>
              <a:spcAft>
                <a:spcPct val="0"/>
              </a:spcAft>
              <a:buFontTx/>
              <a:buAutoNum type="arabicPeriod"/>
            </a:pPr>
            <a:endParaRPr lang="en-US" altLang="en-US" sz="1400" dirty="0"/>
          </a:p>
          <a:p>
            <a:pPr marL="0" indent="0" eaLnBrk="0" fontAlgn="base" hangingPunct="0">
              <a:lnSpc>
                <a:spcPct val="100000"/>
              </a:lnSpc>
              <a:spcBef>
                <a:spcPct val="0"/>
              </a:spcBef>
              <a:spcAft>
                <a:spcPct val="0"/>
              </a:spcAft>
              <a:buFontTx/>
              <a:buAutoNum type="arabicPeriod"/>
            </a:pPr>
            <a:r>
              <a:rPr kumimoji="0" lang="en-US" altLang="en-US" sz="2600" i="0" u="none" strike="noStrike" cap="none" normalizeH="0" baseline="0" dirty="0">
                <a:ln>
                  <a:noFill/>
                </a:ln>
                <a:solidFill>
                  <a:schemeClr val="tx1"/>
                </a:solidFill>
                <a:effectLst/>
              </a:rPr>
              <a:t>Historical Research and Data Enrichment</a:t>
            </a:r>
          </a:p>
          <a:p>
            <a:pPr lvl="1" eaLnBrk="0" fontAlgn="base" hangingPunct="0">
              <a:lnSpc>
                <a:spcPct val="100000"/>
              </a:lnSpc>
              <a:spcBef>
                <a:spcPct val="0"/>
              </a:spcBef>
              <a:spcAft>
                <a:spcPct val="0"/>
              </a:spcAft>
            </a:pPr>
            <a:r>
              <a:rPr lang="en-US" altLang="en-US" sz="2100" dirty="0"/>
              <a:t>Sanborn insurance maps</a:t>
            </a:r>
          </a:p>
          <a:p>
            <a:pPr lvl="1" eaLnBrk="0" fontAlgn="base" hangingPunct="0">
              <a:lnSpc>
                <a:spcPct val="100000"/>
              </a:lnSpc>
              <a:spcBef>
                <a:spcPct val="0"/>
              </a:spcBef>
              <a:spcAft>
                <a:spcPct val="0"/>
              </a:spcAft>
            </a:pPr>
            <a:r>
              <a:rPr kumimoji="0" lang="en-US" altLang="en-US" sz="2100" i="0" u="none" strike="noStrike" cap="none" normalizeH="0" baseline="0" dirty="0">
                <a:ln>
                  <a:noFill/>
                </a:ln>
                <a:solidFill>
                  <a:schemeClr val="tx1"/>
                </a:solidFill>
                <a:effectLst/>
              </a:rPr>
              <a:t>Historical spatial data</a:t>
            </a:r>
          </a:p>
          <a:p>
            <a:pPr lvl="1" eaLnBrk="0" fontAlgn="base" hangingPunct="0">
              <a:lnSpc>
                <a:spcPct val="100000"/>
              </a:lnSpc>
              <a:spcBef>
                <a:spcPct val="0"/>
              </a:spcBef>
              <a:spcAft>
                <a:spcPct val="0"/>
              </a:spcAft>
            </a:pPr>
            <a:r>
              <a:rPr kumimoji="0" lang="en-US" altLang="en-US" sz="2100" i="0" u="none" strike="noStrike" cap="none" normalizeH="0" baseline="0" dirty="0">
                <a:ln>
                  <a:noFill/>
                </a:ln>
                <a:solidFill>
                  <a:schemeClr val="tx1"/>
                </a:solidFill>
                <a:effectLst/>
              </a:rPr>
              <a:t>LPC links</a:t>
            </a:r>
          </a:p>
          <a:p>
            <a:pPr lvl="1" eaLnBrk="0" fontAlgn="base" hangingPunct="0">
              <a:lnSpc>
                <a:spcPct val="100000"/>
              </a:lnSpc>
              <a:spcBef>
                <a:spcPct val="0"/>
              </a:spcBef>
              <a:spcAft>
                <a:spcPct val="0"/>
              </a:spcAft>
            </a:pPr>
            <a:endParaRPr kumimoji="0" lang="en-US" altLang="en-US" sz="2100" i="0" u="none" strike="noStrike" cap="none" normalizeH="0" baseline="0" dirty="0">
              <a:ln>
                <a:noFill/>
              </a:ln>
              <a:solidFill>
                <a:schemeClr val="tx1"/>
              </a:solidFill>
              <a:effectLst/>
            </a:endParaRPr>
          </a:p>
          <a:p>
            <a:pPr marL="457200" lvl="1" indent="0" eaLnBrk="0" fontAlgn="base" hangingPunct="0">
              <a:lnSpc>
                <a:spcPct val="100000"/>
              </a:lnSpc>
              <a:spcBef>
                <a:spcPct val="0"/>
              </a:spcBef>
              <a:spcAft>
                <a:spcPct val="0"/>
              </a:spcAft>
              <a:buFontTx/>
              <a:buAutoNum type="arabicPeriod"/>
            </a:pPr>
            <a:endParaRPr kumimoji="0" lang="en-US" altLang="en-US" sz="1400" i="0" u="none" strike="noStrike" cap="none" normalizeH="0" baseline="0" dirty="0">
              <a:ln>
                <a:noFill/>
              </a:ln>
              <a:solidFill>
                <a:schemeClr val="tx1"/>
              </a:solidFill>
              <a:effectLst/>
            </a:endParaRPr>
          </a:p>
          <a:p>
            <a:pPr marL="0" indent="0" eaLnBrk="0" fontAlgn="base" hangingPunct="0">
              <a:lnSpc>
                <a:spcPct val="100000"/>
              </a:lnSpc>
              <a:spcBef>
                <a:spcPct val="0"/>
              </a:spcBef>
              <a:spcAft>
                <a:spcPct val="0"/>
              </a:spcAft>
              <a:buFontTx/>
              <a:buAutoNum type="arabicPeriod"/>
            </a:pPr>
            <a:endParaRPr kumimoji="0" lang="en-US" altLang="en-US" sz="1800" i="0" u="none" strike="noStrike" cap="none" normalizeH="0" baseline="0" dirty="0">
              <a:ln>
                <a:noFill/>
              </a:ln>
              <a:solidFill>
                <a:schemeClr val="tx1"/>
              </a:solidFill>
              <a:effectLst/>
            </a:endParaRPr>
          </a:p>
          <a:p>
            <a:pPr marL="0" indent="0" eaLnBrk="0" fontAlgn="base" hangingPunct="0">
              <a:lnSpc>
                <a:spcPct val="100000"/>
              </a:lnSpc>
              <a:spcBef>
                <a:spcPct val="0"/>
              </a:spcBef>
              <a:spcAft>
                <a:spcPct val="0"/>
              </a:spcAft>
              <a:buFontTx/>
              <a:buAutoNum type="arabicPeriod"/>
            </a:pPr>
            <a:endParaRPr kumimoji="0" lang="en-US" altLang="en-US"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lang="en-US" altLang="en-US" sz="1800" dirty="0"/>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8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801674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FA6461-26C3-CD52-8F11-C3F45E6AE29F}"/>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5" name="Title 1">
            <a:extLst>
              <a:ext uri="{FF2B5EF4-FFF2-40B4-BE49-F238E27FC236}">
                <a16:creationId xmlns:a16="http://schemas.microsoft.com/office/drawing/2014/main" id="{58188756-EEC7-EB48-3949-839B17283665}"/>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DD1CF911-3824-2077-0351-1AF2AC0DA962}"/>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Post Deployment Comments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DD4BC4E9-7DBF-092B-3DAB-01BFC9BE9143}"/>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04FC0307-5CDD-D062-0613-7D9F3A6BCA01}"/>
              </a:ext>
            </a:extLst>
          </p:cNvPr>
          <p:cNvPicPr>
            <a:picLocks noChangeAspect="1"/>
          </p:cNvPicPr>
          <p:nvPr/>
        </p:nvPicPr>
        <p:blipFill rotWithShape="1">
          <a:blip r:embed="rId2"/>
          <a:srcRect l="109" r="55212" b="3957"/>
          <a:stretch/>
        </p:blipFill>
        <p:spPr>
          <a:xfrm>
            <a:off x="6653742" y="-10718"/>
            <a:ext cx="5438775" cy="944716"/>
          </a:xfrm>
          <a:prstGeom prst="rect">
            <a:avLst/>
          </a:prstGeom>
        </p:spPr>
      </p:pic>
      <p:sp>
        <p:nvSpPr>
          <p:cNvPr id="9" name="Content Placeholder 2">
            <a:extLst>
              <a:ext uri="{FF2B5EF4-FFF2-40B4-BE49-F238E27FC236}">
                <a16:creationId xmlns:a16="http://schemas.microsoft.com/office/drawing/2014/main" id="{2F840A25-2774-5B7C-960F-69FE3C565566}"/>
              </a:ext>
            </a:extLst>
          </p:cNvPr>
          <p:cNvSpPr>
            <a:spLocks noGrp="1"/>
          </p:cNvSpPr>
          <p:nvPr>
            <p:ph idx="1"/>
          </p:nvPr>
        </p:nvSpPr>
        <p:spPr>
          <a:xfrm>
            <a:off x="456610" y="1698505"/>
            <a:ext cx="6504629" cy="4351338"/>
          </a:xfrm>
        </p:spPr>
        <p:txBody>
          <a:bodyPr>
            <a:normAutofit lnSpcReduction="10000"/>
          </a:bodyPr>
          <a:lstStyle/>
          <a:p>
            <a:r>
              <a:rPr lang="en-US" dirty="0"/>
              <a:t>Since </a:t>
            </a:r>
            <a:r>
              <a:rPr lang="en-US" dirty="0" err="1"/>
              <a:t>CityMap</a:t>
            </a:r>
            <a:r>
              <a:rPr lang="en-US" dirty="0"/>
              <a:t> was deployed in January, OTI has fielded over 100 comments from users</a:t>
            </a:r>
          </a:p>
          <a:p>
            <a:r>
              <a:rPr lang="en-US" dirty="0"/>
              <a:t>OTI responding to comments via email</a:t>
            </a:r>
          </a:p>
          <a:p>
            <a:r>
              <a:rPr lang="en-US" dirty="0"/>
              <a:t>Suggestions go into a backlog of action items</a:t>
            </a:r>
          </a:p>
          <a:p>
            <a:r>
              <a:rPr lang="en-US" dirty="0"/>
              <a:t>OTI Developers are learning to support the app</a:t>
            </a:r>
          </a:p>
          <a:p>
            <a:r>
              <a:rPr lang="en-US" dirty="0"/>
              <a:t>First up: replace 2016 planimetric layers with 2022 versions</a:t>
            </a:r>
          </a:p>
          <a:p>
            <a:endParaRPr lang="en-US" dirty="0"/>
          </a:p>
          <a:p>
            <a:endParaRPr lang="en-US" dirty="0"/>
          </a:p>
          <a:p>
            <a:endParaRPr lang="en-US" dirty="0"/>
          </a:p>
        </p:txBody>
      </p:sp>
      <p:pic>
        <p:nvPicPr>
          <p:cNvPr id="11" name="Picture 10">
            <a:extLst>
              <a:ext uri="{FF2B5EF4-FFF2-40B4-BE49-F238E27FC236}">
                <a16:creationId xmlns:a16="http://schemas.microsoft.com/office/drawing/2014/main" id="{4EEE680F-8376-1D77-B94E-ED7F729F9EE1}"/>
              </a:ext>
            </a:extLst>
          </p:cNvPr>
          <p:cNvPicPr>
            <a:picLocks noChangeAspect="1"/>
          </p:cNvPicPr>
          <p:nvPr/>
        </p:nvPicPr>
        <p:blipFill>
          <a:blip r:embed="rId3"/>
          <a:stretch>
            <a:fillRect/>
          </a:stretch>
        </p:blipFill>
        <p:spPr>
          <a:xfrm>
            <a:off x="7119912" y="1784303"/>
            <a:ext cx="4765806" cy="3702540"/>
          </a:xfrm>
          <a:prstGeom prst="rect">
            <a:avLst/>
          </a:prstGeom>
        </p:spPr>
      </p:pic>
    </p:spTree>
    <p:extLst>
      <p:ext uri="{BB962C8B-B14F-4D97-AF65-F5344CB8AC3E}">
        <p14:creationId xmlns:p14="http://schemas.microsoft.com/office/powerpoint/2010/main" val="7425720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ECD20-0128-BAEC-5DE4-0E8E75D6A412}"/>
              </a:ext>
            </a:extLst>
          </p:cNvPr>
          <p:cNvSpPr>
            <a:spLocks noGrp="1"/>
          </p:cNvSpPr>
          <p:nvPr>
            <p:ph idx="1"/>
          </p:nvPr>
        </p:nvSpPr>
        <p:spPr>
          <a:xfrm>
            <a:off x="682752" y="1572662"/>
            <a:ext cx="10515600" cy="4351338"/>
          </a:xfrm>
        </p:spPr>
        <p:txBody>
          <a:bodyPr/>
          <a:lstStyle/>
          <a:p>
            <a:r>
              <a:rPr lang="en-US" dirty="0"/>
              <a:t>When did you first learn of </a:t>
            </a:r>
            <a:r>
              <a:rPr lang="en-US" dirty="0" err="1"/>
              <a:t>CityMap</a:t>
            </a:r>
            <a:r>
              <a:rPr lang="en-US" dirty="0"/>
              <a:t>?</a:t>
            </a:r>
          </a:p>
          <a:p>
            <a:r>
              <a:rPr lang="en-US" dirty="0"/>
              <a:t>What were/are your impressions?</a:t>
            </a:r>
          </a:p>
          <a:p>
            <a:r>
              <a:rPr lang="en-US" dirty="0"/>
              <a:t>Did they change over the years?</a:t>
            </a:r>
          </a:p>
          <a:p>
            <a:r>
              <a:rPr lang="en-US" dirty="0"/>
              <a:t>What should </a:t>
            </a:r>
            <a:r>
              <a:rPr lang="en-US" dirty="0" err="1"/>
              <a:t>CityMap</a:t>
            </a:r>
            <a:r>
              <a:rPr lang="en-US" dirty="0"/>
              <a:t> be?</a:t>
            </a:r>
          </a:p>
          <a:p>
            <a:r>
              <a:rPr lang="en-US" dirty="0"/>
              <a:t>How can we help </a:t>
            </a:r>
            <a:r>
              <a:rPr lang="en-US" dirty="0" err="1"/>
              <a:t>NYC’ers</a:t>
            </a:r>
            <a:r>
              <a:rPr lang="en-US" dirty="0"/>
              <a:t> find the right map for their needs?</a:t>
            </a:r>
          </a:p>
          <a:p>
            <a:endParaRPr lang="en-US" dirty="0"/>
          </a:p>
          <a:p>
            <a:endParaRPr lang="en-US" dirty="0"/>
          </a:p>
          <a:p>
            <a:endParaRPr lang="en-US" dirty="0"/>
          </a:p>
          <a:p>
            <a:endParaRPr lang="en-US" dirty="0"/>
          </a:p>
        </p:txBody>
      </p:sp>
      <p:sp>
        <p:nvSpPr>
          <p:cNvPr id="4" name="Title 3">
            <a:extLst>
              <a:ext uri="{FF2B5EF4-FFF2-40B4-BE49-F238E27FC236}">
                <a16:creationId xmlns:a16="http://schemas.microsoft.com/office/drawing/2014/main" id="{264D3754-226B-DE62-B42E-AAFE48BDAEBB}"/>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5" name="Title 1">
            <a:extLst>
              <a:ext uri="{FF2B5EF4-FFF2-40B4-BE49-F238E27FC236}">
                <a16:creationId xmlns:a16="http://schemas.microsoft.com/office/drawing/2014/main" id="{58D1AD08-2808-A481-AC04-682D4C71805E}"/>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FC9E00C5-2758-42D7-0098-3CB8275C118D}"/>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Summary</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51DDC513-8115-9ABB-E653-798E36882CB4}"/>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0E3774E9-8F1F-993C-07F3-7C8BE91EABBF}"/>
              </a:ext>
            </a:extLst>
          </p:cNvPr>
          <p:cNvPicPr>
            <a:picLocks noChangeAspect="1"/>
          </p:cNvPicPr>
          <p:nvPr/>
        </p:nvPicPr>
        <p:blipFill rotWithShape="1">
          <a:blip r:embed="rId2"/>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3255951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9D910F-F4A9-97EE-EC4D-54D8F5129A88}"/>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5" name="Title 1">
            <a:extLst>
              <a:ext uri="{FF2B5EF4-FFF2-40B4-BE49-F238E27FC236}">
                <a16:creationId xmlns:a16="http://schemas.microsoft.com/office/drawing/2014/main" id="{BB7229A6-5994-8949-C6E7-3297F69CC842}"/>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156C925B-0D1B-1E65-9432-8A6895C28252}"/>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rPr>
              <a:t>Links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37169ECF-9829-6F5F-6A0D-FC8BDFCD18CA}"/>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605DF3D6-90DD-03DD-F2A9-348B13BB8DBC}"/>
              </a:ext>
            </a:extLst>
          </p:cNvPr>
          <p:cNvPicPr>
            <a:picLocks noChangeAspect="1"/>
          </p:cNvPicPr>
          <p:nvPr/>
        </p:nvPicPr>
        <p:blipFill rotWithShape="1">
          <a:blip r:embed="rId2"/>
          <a:srcRect l="109" r="55212" b="3957"/>
          <a:stretch/>
        </p:blipFill>
        <p:spPr>
          <a:xfrm>
            <a:off x="6653742" y="-10718"/>
            <a:ext cx="5438775" cy="944716"/>
          </a:xfrm>
          <a:prstGeom prst="rect">
            <a:avLst/>
          </a:prstGeom>
        </p:spPr>
      </p:pic>
      <p:sp>
        <p:nvSpPr>
          <p:cNvPr id="9" name="TextBox 8">
            <a:extLst>
              <a:ext uri="{FF2B5EF4-FFF2-40B4-BE49-F238E27FC236}">
                <a16:creationId xmlns:a16="http://schemas.microsoft.com/office/drawing/2014/main" id="{39D28F2E-21B8-103D-48A7-D54947FE15E1}"/>
              </a:ext>
            </a:extLst>
          </p:cNvPr>
          <p:cNvSpPr txBox="1"/>
          <p:nvPr/>
        </p:nvSpPr>
        <p:spPr>
          <a:xfrm>
            <a:off x="889230" y="1454209"/>
            <a:ext cx="9700112" cy="4154984"/>
          </a:xfrm>
          <a:prstGeom prst="rect">
            <a:avLst/>
          </a:prstGeom>
          <a:noFill/>
        </p:spPr>
        <p:txBody>
          <a:bodyPr wrap="square" rtlCol="0">
            <a:spAutoFit/>
          </a:bodyPr>
          <a:lstStyle/>
          <a:p>
            <a:r>
              <a:rPr lang="en-US" sz="2400" dirty="0" err="1"/>
              <a:t>NYCityMap</a:t>
            </a:r>
            <a:r>
              <a:rPr lang="en-US" sz="2400" dirty="0"/>
              <a:t>: </a:t>
            </a:r>
            <a:r>
              <a:rPr lang="en-US" sz="2400" dirty="0">
                <a:hlinkClick r:id="rId3"/>
              </a:rPr>
              <a:t>gis.nyc.gov/</a:t>
            </a:r>
            <a:r>
              <a:rPr lang="en-US" sz="2400" dirty="0" err="1">
                <a:hlinkClick r:id="rId3"/>
              </a:rPr>
              <a:t>citymap</a:t>
            </a:r>
            <a:endParaRPr lang="en-US" sz="2400" dirty="0"/>
          </a:p>
          <a:p>
            <a:r>
              <a:rPr lang="en-US" sz="2400" dirty="0"/>
              <a:t>Presentation: </a:t>
            </a:r>
            <a:r>
              <a:rPr lang="en-US" sz="2400" dirty="0">
                <a:hlinkClick r:id="rId4"/>
              </a:rPr>
              <a:t>https://github.com/timcala37/citymap-feedback</a:t>
            </a:r>
            <a:r>
              <a:rPr lang="en-US" sz="2400" dirty="0"/>
              <a:t> </a:t>
            </a:r>
          </a:p>
          <a:p>
            <a:endParaRPr lang="en-US" sz="2400" dirty="0"/>
          </a:p>
          <a:p>
            <a:r>
              <a:rPr lang="en-US" sz="2400" dirty="0"/>
              <a:t>Some others</a:t>
            </a:r>
          </a:p>
          <a:p>
            <a:r>
              <a:rPr lang="en-US" sz="2400" dirty="0"/>
              <a:t>Property Information Portal: </a:t>
            </a:r>
            <a:r>
              <a:rPr lang="en-US" sz="2400" dirty="0">
                <a:hlinkClick r:id="rId5"/>
              </a:rPr>
              <a:t>gis.nyc.gov/</a:t>
            </a:r>
            <a:r>
              <a:rPr lang="en-US" sz="2400" dirty="0" err="1">
                <a:hlinkClick r:id="rId5"/>
              </a:rPr>
              <a:t>taxmap</a:t>
            </a:r>
            <a:endParaRPr lang="en-US" sz="2400" dirty="0"/>
          </a:p>
          <a:p>
            <a:r>
              <a:rPr lang="en-US" sz="2400" dirty="0"/>
              <a:t>Then and Now: </a:t>
            </a:r>
            <a:r>
              <a:rPr lang="en-US" sz="2400" dirty="0">
                <a:hlinkClick r:id="rId6"/>
              </a:rPr>
              <a:t>finder.nyc.gov/</a:t>
            </a:r>
            <a:r>
              <a:rPr lang="en-US" sz="2400" dirty="0" err="1">
                <a:hlinkClick r:id="rId6"/>
              </a:rPr>
              <a:t>thenandnow</a:t>
            </a:r>
            <a:endParaRPr lang="en-US" sz="2400" dirty="0"/>
          </a:p>
          <a:p>
            <a:r>
              <a:rPr lang="en-US" sz="2400" dirty="0"/>
              <a:t>Imagery and LiDAR Downloader: </a:t>
            </a:r>
            <a:r>
              <a:rPr lang="en-US" sz="2400" dirty="0">
                <a:hlinkClick r:id="rId7"/>
              </a:rPr>
              <a:t>finder.nyc.gov/</a:t>
            </a:r>
            <a:r>
              <a:rPr lang="en-US" sz="2400" dirty="0" err="1">
                <a:hlinkClick r:id="rId7"/>
              </a:rPr>
              <a:t>orthoimagery</a:t>
            </a:r>
            <a:endParaRPr lang="en-US" sz="2400" dirty="0"/>
          </a:p>
          <a:p>
            <a:endParaRPr lang="en-US" sz="2400" dirty="0"/>
          </a:p>
          <a:p>
            <a:r>
              <a:rPr lang="en-US" sz="2400" dirty="0"/>
              <a:t>Esri Developer resources: </a:t>
            </a:r>
            <a:r>
              <a:rPr lang="en-US" sz="2400" dirty="0">
                <a:hlinkClick r:id="rId8"/>
              </a:rPr>
              <a:t>https://developers.arcgis.com/</a:t>
            </a:r>
            <a:r>
              <a:rPr lang="en-US" sz="2400" dirty="0"/>
              <a:t> </a:t>
            </a:r>
          </a:p>
          <a:p>
            <a:endParaRPr lang="en-US" sz="2400" dirty="0"/>
          </a:p>
          <a:p>
            <a:r>
              <a:rPr lang="en-US" sz="2400" dirty="0"/>
              <a:t>2006 Esri UC paper: </a:t>
            </a:r>
            <a:r>
              <a:rPr lang="en-US" sz="2400" dirty="0">
                <a:hlinkClick r:id="rId9"/>
              </a:rPr>
              <a:t>2006 Esri UC NYC SOA - Search (bing.com)</a:t>
            </a:r>
            <a:endParaRPr lang="en-US" sz="2400" dirty="0"/>
          </a:p>
        </p:txBody>
      </p:sp>
    </p:spTree>
    <p:extLst>
      <p:ext uri="{BB962C8B-B14F-4D97-AF65-F5344CB8AC3E}">
        <p14:creationId xmlns:p14="http://schemas.microsoft.com/office/powerpoint/2010/main" val="22965153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p:nvPr/>
        </p:nvSpPr>
        <p:spPr>
          <a:xfrm>
            <a:off x="436400" y="1088550"/>
            <a:ext cx="4411500" cy="474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4000" b="1">
                <a:solidFill>
                  <a:schemeClr val="lt1"/>
                </a:solidFill>
                <a:latin typeface="Atkinson Hyperlegible"/>
                <a:ea typeface="Atkinson Hyperlegible"/>
                <a:cs typeface="Atkinson Hyperlegible"/>
                <a:sym typeface="Atkinson Hyperlegible"/>
              </a:rPr>
              <a:t>Thank you for participating in Open Data Week!</a:t>
            </a:r>
            <a:endParaRPr sz="4000" b="1">
              <a:solidFill>
                <a:schemeClr val="lt1"/>
              </a:solidFill>
              <a:latin typeface="Atkinson Hyperlegible"/>
              <a:ea typeface="Atkinson Hyperlegible"/>
              <a:cs typeface="Atkinson Hyperlegible"/>
              <a:sym typeface="Atkinson Hyperlegible"/>
            </a:endParaRPr>
          </a:p>
          <a:p>
            <a:pPr marL="0" lvl="0" indent="0" algn="l" rtl="0">
              <a:lnSpc>
                <a:spcPct val="115000"/>
              </a:lnSpc>
              <a:spcBef>
                <a:spcPts val="500"/>
              </a:spcBef>
              <a:spcAft>
                <a:spcPts val="0"/>
              </a:spcAft>
              <a:buClr>
                <a:schemeClr val="dk1"/>
              </a:buClr>
              <a:buSzPts val="1100"/>
              <a:buFont typeface="Arial"/>
              <a:buNone/>
            </a:pPr>
            <a:endParaRPr sz="3000" b="1">
              <a:solidFill>
                <a:schemeClr val="lt1"/>
              </a:solidFill>
              <a:latin typeface="Roboto"/>
              <a:ea typeface="Roboto"/>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sz="3000" b="1">
              <a:solidFill>
                <a:schemeClr val="lt1"/>
              </a:solidFill>
              <a:latin typeface="Roboto"/>
              <a:ea typeface="Roboto"/>
              <a:cs typeface="Roboto"/>
              <a:sym typeface="Roboto"/>
            </a:endParaRPr>
          </a:p>
          <a:p>
            <a:pPr marL="0" lvl="0" indent="0" algn="l" rtl="0">
              <a:lnSpc>
                <a:spcPct val="125000"/>
              </a:lnSpc>
              <a:spcBef>
                <a:spcPts val="500"/>
              </a:spcBef>
              <a:spcAft>
                <a:spcPts val="500"/>
              </a:spcAft>
              <a:buClr>
                <a:schemeClr val="dk1"/>
              </a:buClr>
              <a:buSzPts val="1100"/>
              <a:buFont typeface="Arial"/>
              <a:buNone/>
            </a:pPr>
            <a:r>
              <a:rPr lang="en-US" sz="2200">
                <a:solidFill>
                  <a:schemeClr val="lt1"/>
                </a:solidFill>
                <a:latin typeface="Roboto"/>
                <a:ea typeface="Roboto"/>
                <a:cs typeface="Roboto"/>
                <a:sym typeface="Roboto"/>
              </a:rPr>
              <a:t>Join us at more events through Sunday, March 24. View the program at </a:t>
            </a:r>
            <a:r>
              <a:rPr lang="en-US" sz="2200" u="sng">
                <a:solidFill>
                  <a:srgbClr val="43FBD8"/>
                </a:solidFill>
                <a:latin typeface="Roboto Medium"/>
                <a:ea typeface="Roboto Medium"/>
                <a:cs typeface="Roboto Medium"/>
                <a:sym typeface="Roboto Medium"/>
                <a:hlinkClick r:id="rId3">
                  <a:extLst>
                    <a:ext uri="{A12FA001-AC4F-418D-AE19-62706E023703}">
                      <ahyp:hlinkClr xmlns:ahyp="http://schemas.microsoft.com/office/drawing/2018/hyperlinkcolor" val="tx"/>
                    </a:ext>
                  </a:extLst>
                </a:hlinkClick>
              </a:rPr>
              <a:t>open-data.nyc</a:t>
            </a:r>
            <a:r>
              <a:rPr lang="en-US" sz="2200">
                <a:solidFill>
                  <a:schemeClr val="lt1"/>
                </a:solidFill>
                <a:latin typeface="Roboto"/>
                <a:ea typeface="Roboto"/>
                <a:cs typeface="Roboto"/>
                <a:sym typeface="Roboto"/>
              </a:rPr>
              <a:t>. </a:t>
            </a:r>
            <a:endParaRPr sz="2200">
              <a:solidFill>
                <a:schemeClr val="lt1"/>
              </a:solidFill>
              <a:latin typeface="Roboto"/>
              <a:ea typeface="Roboto"/>
              <a:cs typeface="Roboto"/>
              <a:sym typeface="Roboto"/>
            </a:endParaRPr>
          </a:p>
        </p:txBody>
      </p:sp>
    </p:spTree>
    <p:extLst>
      <p:ext uri="{BB962C8B-B14F-4D97-AF65-F5344CB8AC3E}">
        <p14:creationId xmlns:p14="http://schemas.microsoft.com/office/powerpoint/2010/main" val="1662854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ECD20-0128-BAEC-5DE4-0E8E75D6A412}"/>
              </a:ext>
            </a:extLst>
          </p:cNvPr>
          <p:cNvSpPr>
            <a:spLocks noGrp="1"/>
          </p:cNvSpPr>
          <p:nvPr>
            <p:ph idx="1"/>
          </p:nvPr>
        </p:nvSpPr>
        <p:spPr>
          <a:xfrm>
            <a:off x="609599" y="1831906"/>
            <a:ext cx="5736771" cy="4351338"/>
          </a:xfrm>
        </p:spPr>
        <p:txBody>
          <a:bodyPr vert="horz" lIns="91440" tIns="45720" rIns="91440" bIns="45720" rtlCol="0">
            <a:normAutofit fontScale="92500" lnSpcReduction="10000"/>
          </a:bodyPr>
          <a:lstStyle/>
          <a:p>
            <a:r>
              <a:rPr lang="en-US" dirty="0"/>
              <a:t>New York City Department of Information Technology and Telecommunications</a:t>
            </a:r>
          </a:p>
          <a:p>
            <a:r>
              <a:rPr lang="en-US" dirty="0"/>
              <a:t>Mayor's Office of Data and Analytics</a:t>
            </a:r>
          </a:p>
          <a:p>
            <a:r>
              <a:rPr lang="en-US" dirty="0"/>
              <a:t>Mayor's Office of the Chief Technology Officer</a:t>
            </a:r>
          </a:p>
          <a:p>
            <a:r>
              <a:rPr lang="en-US" dirty="0"/>
              <a:t>Mayor's Office of Information Privacy</a:t>
            </a:r>
          </a:p>
          <a:p>
            <a:r>
              <a:rPr lang="en-US" dirty="0"/>
              <a:t>New York City Cyber Command</a:t>
            </a:r>
          </a:p>
          <a:p>
            <a:r>
              <a:rPr lang="en-US" dirty="0"/>
              <a:t>Algorithms Management and Policy Office</a:t>
            </a:r>
          </a:p>
          <a:p>
            <a:r>
              <a:rPr lang="en-US" dirty="0"/>
              <a:t>NYC 311</a:t>
            </a:r>
          </a:p>
        </p:txBody>
      </p:sp>
      <p:sp>
        <p:nvSpPr>
          <p:cNvPr id="4" name="Right Brace 3">
            <a:extLst>
              <a:ext uri="{FF2B5EF4-FFF2-40B4-BE49-F238E27FC236}">
                <a16:creationId xmlns:a16="http://schemas.microsoft.com/office/drawing/2014/main" id="{E4048FBA-888B-F35D-E6DE-FE41E847CDFA}"/>
              </a:ext>
            </a:extLst>
          </p:cNvPr>
          <p:cNvSpPr/>
          <p:nvPr/>
        </p:nvSpPr>
        <p:spPr>
          <a:xfrm>
            <a:off x="5964693" y="1685819"/>
            <a:ext cx="729465" cy="4579380"/>
          </a:xfrm>
          <a:prstGeom prst="righ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0305C27-AC16-2390-E439-B3B3205EDE35}"/>
              </a:ext>
            </a:extLst>
          </p:cNvPr>
          <p:cNvSpPr txBox="1"/>
          <p:nvPr/>
        </p:nvSpPr>
        <p:spPr>
          <a:xfrm>
            <a:off x="6874812" y="3555171"/>
            <a:ext cx="4974719" cy="1077218"/>
          </a:xfrm>
          <a:prstGeom prst="rect">
            <a:avLst/>
          </a:prstGeom>
          <a:noFill/>
        </p:spPr>
        <p:txBody>
          <a:bodyPr wrap="square">
            <a:spAutoFit/>
          </a:bodyPr>
          <a:lstStyle/>
          <a:p>
            <a:r>
              <a:rPr lang="en-US" sz="3200" dirty="0"/>
              <a:t>Office of Technology &amp; Innovation</a:t>
            </a:r>
          </a:p>
        </p:txBody>
      </p:sp>
      <p:pic>
        <p:nvPicPr>
          <p:cNvPr id="8" name="Picture 7">
            <a:extLst>
              <a:ext uri="{FF2B5EF4-FFF2-40B4-BE49-F238E27FC236}">
                <a16:creationId xmlns:a16="http://schemas.microsoft.com/office/drawing/2014/main" id="{0DB7E430-237A-657A-C2D9-12C528BDACDE}"/>
              </a:ext>
            </a:extLst>
          </p:cNvPr>
          <p:cNvPicPr>
            <a:picLocks noChangeAspect="1"/>
          </p:cNvPicPr>
          <p:nvPr/>
        </p:nvPicPr>
        <p:blipFill>
          <a:blip r:embed="rId2"/>
          <a:stretch>
            <a:fillRect/>
          </a:stretch>
        </p:blipFill>
        <p:spPr>
          <a:xfrm>
            <a:off x="6777813" y="1685819"/>
            <a:ext cx="5071718" cy="1325563"/>
          </a:xfrm>
          <a:prstGeom prst="rect">
            <a:avLst/>
          </a:prstGeom>
        </p:spPr>
      </p:pic>
      <p:sp>
        <p:nvSpPr>
          <p:cNvPr id="11" name="Title 1">
            <a:extLst>
              <a:ext uri="{FF2B5EF4-FFF2-40B4-BE49-F238E27FC236}">
                <a16:creationId xmlns:a16="http://schemas.microsoft.com/office/drawing/2014/main" id="{29215FCC-42AB-A9DC-8787-633194F4C47B}"/>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12" name="Title 3">
            <a:extLst>
              <a:ext uri="{FF2B5EF4-FFF2-40B4-BE49-F238E27FC236}">
                <a16:creationId xmlns:a16="http://schemas.microsoft.com/office/drawing/2014/main" id="{21A1B6F6-480B-7F11-5F6A-5CEA3BBFFDD9}"/>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DoITT </a:t>
            </a:r>
            <a:r>
              <a:rPr lang="en-US" sz="3000" b="0" kern="0" dirty="0">
                <a:solidFill>
                  <a:prstClr val="white"/>
                </a:solidFill>
                <a:latin typeface="Avenir Next LT Pro" panose="020B0503020202020204" pitchFamily="34" charset="77"/>
                <a:ea typeface="ＭＳ Ｐゴシック"/>
                <a:sym typeface="Wingdings" panose="05000000000000000000" pitchFamily="2" charset="2"/>
              </a:rPr>
              <a:t> </a:t>
            </a:r>
            <a:r>
              <a:rPr lang="en-US" sz="3000" b="0" kern="0" dirty="0">
                <a:solidFill>
                  <a:prstClr val="white"/>
                </a:solidFill>
                <a:latin typeface="Avenir Next LT Pro" panose="020B0503020202020204" pitchFamily="34" charset="77"/>
                <a:ea typeface="ＭＳ Ｐゴシック"/>
              </a:rPr>
              <a:t>OTI</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3" name="Title 1">
            <a:extLst>
              <a:ext uri="{FF2B5EF4-FFF2-40B4-BE49-F238E27FC236}">
                <a16:creationId xmlns:a16="http://schemas.microsoft.com/office/drawing/2014/main" id="{8865E1E7-AFA0-6C2C-A65E-1362D85288F6}"/>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4" name="Picture 13">
            <a:extLst>
              <a:ext uri="{FF2B5EF4-FFF2-40B4-BE49-F238E27FC236}">
                <a16:creationId xmlns:a16="http://schemas.microsoft.com/office/drawing/2014/main" id="{A3BC24A0-2CEA-D03A-459F-885EF01417F0}"/>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pic>
        <p:nvPicPr>
          <p:cNvPr id="5" name="Picture 4">
            <a:extLst>
              <a:ext uri="{FF2B5EF4-FFF2-40B4-BE49-F238E27FC236}">
                <a16:creationId xmlns:a16="http://schemas.microsoft.com/office/drawing/2014/main" id="{6DCB3AED-4067-2DF2-2B10-DEE9AFD249F0}"/>
              </a:ext>
            </a:extLst>
          </p:cNvPr>
          <p:cNvPicPr>
            <a:picLocks noChangeAspect="1"/>
          </p:cNvPicPr>
          <p:nvPr/>
        </p:nvPicPr>
        <p:blipFill>
          <a:blip r:embed="rId4"/>
          <a:stretch>
            <a:fillRect/>
          </a:stretch>
        </p:blipFill>
        <p:spPr>
          <a:xfrm>
            <a:off x="8277754" y="5172181"/>
            <a:ext cx="2190750" cy="542925"/>
          </a:xfrm>
          <a:prstGeom prst="rect">
            <a:avLst/>
          </a:prstGeom>
        </p:spPr>
      </p:pic>
    </p:spTree>
    <p:extLst>
      <p:ext uri="{BB962C8B-B14F-4D97-AF65-F5344CB8AC3E}">
        <p14:creationId xmlns:p14="http://schemas.microsoft.com/office/powerpoint/2010/main" val="1921614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9B7E43-BB80-C6A0-1F88-A43A507AFC3B}"/>
              </a:ext>
            </a:extLst>
          </p:cNvPr>
          <p:cNvSpPr>
            <a:spLocks noGrp="1"/>
          </p:cNvSpPr>
          <p:nvPr>
            <p:ph idx="1"/>
          </p:nvPr>
        </p:nvSpPr>
        <p:spPr>
          <a:xfrm>
            <a:off x="838200" y="1349375"/>
            <a:ext cx="10515600" cy="4351338"/>
          </a:xfrm>
        </p:spPr>
        <p:txBody>
          <a:bodyPr>
            <a:normAutofit lnSpcReduction="10000"/>
          </a:bodyPr>
          <a:lstStyle/>
          <a:p>
            <a:r>
              <a:rPr lang="en-US" dirty="0"/>
              <a:t>Deliver City IT services including hardware, software and technical support. </a:t>
            </a:r>
          </a:p>
          <a:p>
            <a:r>
              <a:rPr lang="en-US" dirty="0"/>
              <a:t>Support sharing and management of citywide data and information. </a:t>
            </a:r>
          </a:p>
          <a:p>
            <a:r>
              <a:rPr lang="en-US" dirty="0"/>
              <a:t>Regulate franchised cable services. </a:t>
            </a:r>
          </a:p>
          <a:p>
            <a:r>
              <a:rPr lang="en-US" dirty="0"/>
              <a:t>Regulate provisioning of public telecommunication services on City streets.</a:t>
            </a:r>
          </a:p>
          <a:p>
            <a:r>
              <a:rPr lang="en-US" dirty="0"/>
              <a:t>Arrange for free, fast, and reliable internet access to eligible NYCHA residents. </a:t>
            </a:r>
          </a:p>
          <a:p>
            <a:r>
              <a:rPr lang="en-US" dirty="0"/>
              <a:t>Accelerate and simplify the delivery of City services and modernize supporting technologies. </a:t>
            </a:r>
          </a:p>
        </p:txBody>
      </p:sp>
      <p:sp>
        <p:nvSpPr>
          <p:cNvPr id="4" name="TextBox 3">
            <a:extLst>
              <a:ext uri="{FF2B5EF4-FFF2-40B4-BE49-F238E27FC236}">
                <a16:creationId xmlns:a16="http://schemas.microsoft.com/office/drawing/2014/main" id="{5522FEFD-3C5A-DBE7-C828-DCDCAAAC177B}"/>
              </a:ext>
            </a:extLst>
          </p:cNvPr>
          <p:cNvSpPr txBox="1"/>
          <p:nvPr/>
        </p:nvSpPr>
        <p:spPr>
          <a:xfrm>
            <a:off x="7754741" y="5253038"/>
            <a:ext cx="2468817" cy="369332"/>
          </a:xfrm>
          <a:prstGeom prst="rect">
            <a:avLst/>
          </a:prstGeom>
          <a:noFill/>
        </p:spPr>
        <p:txBody>
          <a:bodyPr wrap="none" rtlCol="0">
            <a:spAutoFit/>
          </a:bodyPr>
          <a:lstStyle/>
          <a:p>
            <a:r>
              <a:rPr lang="en-US" dirty="0">
                <a:hlinkClick r:id="rId2"/>
              </a:rPr>
              <a:t>2023_mmr.pdf (nyc.gov)</a:t>
            </a:r>
            <a:endParaRPr lang="en-US" dirty="0"/>
          </a:p>
        </p:txBody>
      </p:sp>
      <p:sp>
        <p:nvSpPr>
          <p:cNvPr id="7" name="Title 1">
            <a:extLst>
              <a:ext uri="{FF2B5EF4-FFF2-40B4-BE49-F238E27FC236}">
                <a16:creationId xmlns:a16="http://schemas.microsoft.com/office/drawing/2014/main" id="{B586F693-D46A-D4FC-16BC-3FE1CDA03D53}"/>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8" name="Title 3">
            <a:extLst>
              <a:ext uri="{FF2B5EF4-FFF2-40B4-BE49-F238E27FC236}">
                <a16:creationId xmlns:a16="http://schemas.microsoft.com/office/drawing/2014/main" id="{55468B40-7506-4A2A-F690-0F401A84DA92}"/>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OTI Services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9" name="Title 1">
            <a:extLst>
              <a:ext uri="{FF2B5EF4-FFF2-40B4-BE49-F238E27FC236}">
                <a16:creationId xmlns:a16="http://schemas.microsoft.com/office/drawing/2014/main" id="{08EAF4EA-DFF5-0393-A429-33EDD03C6F79}"/>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0" name="Picture 9">
            <a:extLst>
              <a:ext uri="{FF2B5EF4-FFF2-40B4-BE49-F238E27FC236}">
                <a16:creationId xmlns:a16="http://schemas.microsoft.com/office/drawing/2014/main" id="{D721D773-19C3-ECD7-BCD0-FACE5ACD7DB6}"/>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4079230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AC7-1BC3-B615-8B45-03B698B549BD}"/>
              </a:ext>
            </a:extLst>
          </p:cNvPr>
          <p:cNvSpPr>
            <a:spLocks noGrp="1"/>
          </p:cNvSpPr>
          <p:nvPr>
            <p:ph type="title"/>
          </p:nvPr>
        </p:nvSpPr>
        <p:spPr>
          <a:xfrm>
            <a:off x="804160" y="-9624"/>
            <a:ext cx="10515600" cy="1325563"/>
          </a:xfrm>
        </p:spPr>
        <p:txBody>
          <a:bodyPr/>
          <a:lstStyle/>
          <a:p>
            <a:r>
              <a:rPr lang="en-US" dirty="0"/>
              <a:t>OTI Overview</a:t>
            </a:r>
          </a:p>
        </p:txBody>
      </p:sp>
      <p:sp>
        <p:nvSpPr>
          <p:cNvPr id="4" name="Rectangle 3">
            <a:extLst>
              <a:ext uri="{FF2B5EF4-FFF2-40B4-BE49-F238E27FC236}">
                <a16:creationId xmlns:a16="http://schemas.microsoft.com/office/drawing/2014/main" id="{FEF4F740-2422-4446-05F0-5EF41B5CEF91}"/>
              </a:ext>
            </a:extLst>
          </p:cNvPr>
          <p:cNvSpPr/>
          <p:nvPr/>
        </p:nvSpPr>
        <p:spPr>
          <a:xfrm>
            <a:off x="2442030" y="1749649"/>
            <a:ext cx="986972" cy="4313236"/>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Tech Services</a:t>
            </a:r>
          </a:p>
        </p:txBody>
      </p:sp>
      <p:sp>
        <p:nvSpPr>
          <p:cNvPr id="5" name="Rectangle 4">
            <a:extLst>
              <a:ext uri="{FF2B5EF4-FFF2-40B4-BE49-F238E27FC236}">
                <a16:creationId xmlns:a16="http://schemas.microsoft.com/office/drawing/2014/main" id="{F470E12F-BFB8-0B36-C0CD-EEF5F7C42E51}"/>
              </a:ext>
            </a:extLst>
          </p:cNvPr>
          <p:cNvSpPr/>
          <p:nvPr/>
        </p:nvSpPr>
        <p:spPr>
          <a:xfrm>
            <a:off x="1440543" y="1749649"/>
            <a:ext cx="1001486" cy="1074059"/>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311</a:t>
            </a:r>
          </a:p>
        </p:txBody>
      </p:sp>
      <p:sp>
        <p:nvSpPr>
          <p:cNvPr id="6" name="Rectangle 5">
            <a:extLst>
              <a:ext uri="{FF2B5EF4-FFF2-40B4-BE49-F238E27FC236}">
                <a16:creationId xmlns:a16="http://schemas.microsoft.com/office/drawing/2014/main" id="{F5505B66-6E80-43F1-900D-DA12C15387C7}"/>
              </a:ext>
            </a:extLst>
          </p:cNvPr>
          <p:cNvSpPr/>
          <p:nvPr/>
        </p:nvSpPr>
        <p:spPr>
          <a:xfrm>
            <a:off x="1440542" y="2823708"/>
            <a:ext cx="1001488" cy="1084259"/>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911</a:t>
            </a:r>
          </a:p>
        </p:txBody>
      </p:sp>
      <p:sp>
        <p:nvSpPr>
          <p:cNvPr id="7" name="Rectangle 6">
            <a:extLst>
              <a:ext uri="{FF2B5EF4-FFF2-40B4-BE49-F238E27FC236}">
                <a16:creationId xmlns:a16="http://schemas.microsoft.com/office/drawing/2014/main" id="{9674A030-B070-0FD3-925D-0FD7387D7FB0}"/>
              </a:ext>
            </a:extLst>
          </p:cNvPr>
          <p:cNvSpPr/>
          <p:nvPr/>
        </p:nvSpPr>
        <p:spPr>
          <a:xfrm>
            <a:off x="1008744" y="3907967"/>
            <a:ext cx="1433286" cy="1074059"/>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Cyber Command</a:t>
            </a:r>
          </a:p>
        </p:txBody>
      </p:sp>
      <p:sp>
        <p:nvSpPr>
          <p:cNvPr id="8" name="Rectangle 7">
            <a:extLst>
              <a:ext uri="{FF2B5EF4-FFF2-40B4-BE49-F238E27FC236}">
                <a16:creationId xmlns:a16="http://schemas.microsoft.com/office/drawing/2014/main" id="{D5630438-5824-EEBC-1F8D-8D6A6B92F5DF}"/>
              </a:ext>
            </a:extLst>
          </p:cNvPr>
          <p:cNvSpPr/>
          <p:nvPr/>
        </p:nvSpPr>
        <p:spPr>
          <a:xfrm>
            <a:off x="1008744" y="4978626"/>
            <a:ext cx="1433286" cy="1084259"/>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NYC Media</a:t>
            </a:r>
          </a:p>
        </p:txBody>
      </p:sp>
      <p:sp>
        <p:nvSpPr>
          <p:cNvPr id="9" name="Rectangle 8">
            <a:extLst>
              <a:ext uri="{FF2B5EF4-FFF2-40B4-BE49-F238E27FC236}">
                <a16:creationId xmlns:a16="http://schemas.microsoft.com/office/drawing/2014/main" id="{2B9BB4AB-F586-E047-33CB-6D08E4A43040}"/>
              </a:ext>
            </a:extLst>
          </p:cNvPr>
          <p:cNvSpPr/>
          <p:nvPr/>
        </p:nvSpPr>
        <p:spPr>
          <a:xfrm>
            <a:off x="2873828" y="1749648"/>
            <a:ext cx="1556662" cy="1074059"/>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GIS</a:t>
            </a:r>
          </a:p>
        </p:txBody>
      </p:sp>
      <p:sp>
        <p:nvSpPr>
          <p:cNvPr id="10" name="Rectangle 9">
            <a:extLst>
              <a:ext uri="{FF2B5EF4-FFF2-40B4-BE49-F238E27FC236}">
                <a16:creationId xmlns:a16="http://schemas.microsoft.com/office/drawing/2014/main" id="{87051E98-ECD3-065D-A058-C4DB833E4BBC}"/>
              </a:ext>
            </a:extLst>
          </p:cNvPr>
          <p:cNvSpPr/>
          <p:nvPr/>
        </p:nvSpPr>
        <p:spPr>
          <a:xfrm>
            <a:off x="5822635" y="1609596"/>
            <a:ext cx="1382486" cy="1074059"/>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Apps</a:t>
            </a:r>
          </a:p>
        </p:txBody>
      </p:sp>
      <p:sp>
        <p:nvSpPr>
          <p:cNvPr id="11" name="Rectangle 10">
            <a:extLst>
              <a:ext uri="{FF2B5EF4-FFF2-40B4-BE49-F238E27FC236}">
                <a16:creationId xmlns:a16="http://schemas.microsoft.com/office/drawing/2014/main" id="{CB6E7DA1-A846-CE3D-DD4F-942B8B544817}"/>
              </a:ext>
            </a:extLst>
          </p:cNvPr>
          <p:cNvSpPr/>
          <p:nvPr/>
        </p:nvSpPr>
        <p:spPr>
          <a:xfrm>
            <a:off x="5822635" y="3300701"/>
            <a:ext cx="1382486" cy="107405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12" name="Rectangle 11">
            <a:extLst>
              <a:ext uri="{FF2B5EF4-FFF2-40B4-BE49-F238E27FC236}">
                <a16:creationId xmlns:a16="http://schemas.microsoft.com/office/drawing/2014/main" id="{11F27507-8894-D6EA-B07F-899F8BC57C49}"/>
              </a:ext>
            </a:extLst>
          </p:cNvPr>
          <p:cNvSpPr/>
          <p:nvPr/>
        </p:nvSpPr>
        <p:spPr>
          <a:xfrm>
            <a:off x="5822635" y="5201139"/>
            <a:ext cx="1382486" cy="107405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Services</a:t>
            </a:r>
          </a:p>
        </p:txBody>
      </p:sp>
      <p:sp>
        <p:nvSpPr>
          <p:cNvPr id="13" name="TextBox 12">
            <a:extLst>
              <a:ext uri="{FF2B5EF4-FFF2-40B4-BE49-F238E27FC236}">
                <a16:creationId xmlns:a16="http://schemas.microsoft.com/office/drawing/2014/main" id="{2AC54A4D-654F-533F-4D1D-BE891C189D00}"/>
              </a:ext>
            </a:extLst>
          </p:cNvPr>
          <p:cNvSpPr txBox="1"/>
          <p:nvPr/>
        </p:nvSpPr>
        <p:spPr>
          <a:xfrm>
            <a:off x="7538444" y="1609596"/>
            <a:ext cx="4670490" cy="1015663"/>
          </a:xfrm>
          <a:prstGeom prst="rect">
            <a:avLst/>
          </a:prstGeom>
          <a:noFill/>
        </p:spPr>
        <p:txBody>
          <a:bodyPr wrap="square" rtlCol="0">
            <a:spAutoFit/>
          </a:bodyPr>
          <a:lstStyle/>
          <a:p>
            <a:r>
              <a:rPr lang="en-US" sz="2000" dirty="0" err="1"/>
              <a:t>CityMap</a:t>
            </a:r>
            <a:r>
              <a:rPr lang="en-US" sz="2000" dirty="0"/>
              <a:t>, Hurricane Evacuation Zone Finder, Crime, Then &amp; Now, Street Closures, Crime Victim Services, </a:t>
            </a:r>
            <a:r>
              <a:rPr lang="en-US" sz="2000" dirty="0" err="1"/>
              <a:t>etc</a:t>
            </a:r>
            <a:endParaRPr lang="en-US" sz="2000" dirty="0"/>
          </a:p>
        </p:txBody>
      </p:sp>
      <p:sp>
        <p:nvSpPr>
          <p:cNvPr id="14" name="TextBox 13">
            <a:extLst>
              <a:ext uri="{FF2B5EF4-FFF2-40B4-BE49-F238E27FC236}">
                <a16:creationId xmlns:a16="http://schemas.microsoft.com/office/drawing/2014/main" id="{3A066C77-CFD0-DC40-69F5-7FD71A1D67E0}"/>
              </a:ext>
            </a:extLst>
          </p:cNvPr>
          <p:cNvSpPr txBox="1"/>
          <p:nvPr/>
        </p:nvSpPr>
        <p:spPr>
          <a:xfrm>
            <a:off x="7538444" y="3483787"/>
            <a:ext cx="4053788" cy="707886"/>
          </a:xfrm>
          <a:prstGeom prst="rect">
            <a:avLst/>
          </a:prstGeom>
          <a:noFill/>
        </p:spPr>
        <p:txBody>
          <a:bodyPr wrap="square" rtlCol="0">
            <a:spAutoFit/>
          </a:bodyPr>
          <a:lstStyle/>
          <a:p>
            <a:r>
              <a:rPr lang="en-US" sz="2000" dirty="0"/>
              <a:t>CSCL, Building footprints, </a:t>
            </a:r>
            <a:r>
              <a:rPr lang="en-US" sz="2000" dirty="0" err="1"/>
              <a:t>orthos</a:t>
            </a:r>
            <a:r>
              <a:rPr lang="en-US" sz="2000" dirty="0"/>
              <a:t>, LiDAR, </a:t>
            </a:r>
            <a:r>
              <a:rPr lang="en-US" sz="2000" dirty="0" err="1"/>
              <a:t>planimetrics</a:t>
            </a:r>
            <a:r>
              <a:rPr lang="en-US" sz="2000" dirty="0"/>
              <a:t>, 3D models</a:t>
            </a:r>
          </a:p>
        </p:txBody>
      </p:sp>
      <p:sp>
        <p:nvSpPr>
          <p:cNvPr id="15" name="TextBox 14">
            <a:extLst>
              <a:ext uri="{FF2B5EF4-FFF2-40B4-BE49-F238E27FC236}">
                <a16:creationId xmlns:a16="http://schemas.microsoft.com/office/drawing/2014/main" id="{CA5DD3B2-0353-24ED-AF25-EB7645D4A426}"/>
              </a:ext>
            </a:extLst>
          </p:cNvPr>
          <p:cNvSpPr txBox="1"/>
          <p:nvPr/>
        </p:nvSpPr>
        <p:spPr>
          <a:xfrm>
            <a:off x="7538444" y="5308571"/>
            <a:ext cx="4775633" cy="1015663"/>
          </a:xfrm>
          <a:prstGeom prst="rect">
            <a:avLst/>
          </a:prstGeom>
          <a:noFill/>
        </p:spPr>
        <p:txBody>
          <a:bodyPr wrap="square" rtlCol="0">
            <a:spAutoFit/>
          </a:bodyPr>
          <a:lstStyle/>
          <a:p>
            <a:r>
              <a:rPr lang="en-US" sz="2000" dirty="0"/>
              <a:t>Basemap services</a:t>
            </a:r>
          </a:p>
          <a:p>
            <a:r>
              <a:rPr lang="en-US" sz="2000" dirty="0" err="1"/>
              <a:t>Geoclient</a:t>
            </a:r>
            <a:r>
              <a:rPr lang="en-US" sz="2000" dirty="0"/>
              <a:t> geocoding services</a:t>
            </a:r>
          </a:p>
          <a:p>
            <a:endParaRPr lang="en-US" sz="2000" dirty="0"/>
          </a:p>
        </p:txBody>
      </p:sp>
      <p:sp>
        <p:nvSpPr>
          <p:cNvPr id="3" name="Left Brace 2">
            <a:extLst>
              <a:ext uri="{FF2B5EF4-FFF2-40B4-BE49-F238E27FC236}">
                <a16:creationId xmlns:a16="http://schemas.microsoft.com/office/drawing/2014/main" id="{9FA07037-133B-EBC9-FE49-90696F37B236}"/>
              </a:ext>
            </a:extLst>
          </p:cNvPr>
          <p:cNvSpPr/>
          <p:nvPr/>
        </p:nvSpPr>
        <p:spPr>
          <a:xfrm>
            <a:off x="4517204" y="1325564"/>
            <a:ext cx="1382486" cy="5229594"/>
          </a:xfrm>
          <a:prstGeom prst="leftBrace">
            <a:avLst>
              <a:gd name="adj1" fmla="val 8333"/>
              <a:gd name="adj2" fmla="val 19306"/>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itle 1">
            <a:extLst>
              <a:ext uri="{FF2B5EF4-FFF2-40B4-BE49-F238E27FC236}">
                <a16:creationId xmlns:a16="http://schemas.microsoft.com/office/drawing/2014/main" id="{05E888CA-B424-F8FF-BB0D-F233B122627F}"/>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19" name="Title 3">
            <a:extLst>
              <a:ext uri="{FF2B5EF4-FFF2-40B4-BE49-F238E27FC236}">
                <a16:creationId xmlns:a16="http://schemas.microsoft.com/office/drawing/2014/main" id="{CA7B12C7-6FBF-E541-350F-CB0275FDFC07}"/>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OTI Oversimplified</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20" name="Title 1">
            <a:extLst>
              <a:ext uri="{FF2B5EF4-FFF2-40B4-BE49-F238E27FC236}">
                <a16:creationId xmlns:a16="http://schemas.microsoft.com/office/drawing/2014/main" id="{7CF7A4DB-344B-5486-79E4-E4BA7012695C}"/>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21" name="Picture 20">
            <a:extLst>
              <a:ext uri="{FF2B5EF4-FFF2-40B4-BE49-F238E27FC236}">
                <a16:creationId xmlns:a16="http://schemas.microsoft.com/office/drawing/2014/main" id="{5008497D-72FA-2E01-E349-B4E68689C455}"/>
              </a:ext>
            </a:extLst>
          </p:cNvPr>
          <p:cNvPicPr>
            <a:picLocks noChangeAspect="1"/>
          </p:cNvPicPr>
          <p:nvPr/>
        </p:nvPicPr>
        <p:blipFill rotWithShape="1">
          <a:blip r:embed="rId2"/>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1120872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ED6A65-EFE6-7CC8-41B3-88A5413BC484}"/>
              </a:ext>
            </a:extLst>
          </p:cNvPr>
          <p:cNvSpPr txBox="1"/>
          <p:nvPr/>
        </p:nvSpPr>
        <p:spPr>
          <a:xfrm>
            <a:off x="9429750" y="4989738"/>
            <a:ext cx="6096000" cy="369332"/>
          </a:xfrm>
          <a:prstGeom prst="rect">
            <a:avLst/>
          </a:prstGeom>
          <a:noFill/>
        </p:spPr>
        <p:txBody>
          <a:bodyPr wrap="square">
            <a:spAutoFit/>
          </a:bodyPr>
          <a:lstStyle/>
          <a:p>
            <a:r>
              <a:rPr lang="en-US" dirty="0">
                <a:hlinkClick r:id="rId3"/>
              </a:rPr>
              <a:t>2023_mmr.pdf (nyc.gov)</a:t>
            </a:r>
            <a:endParaRPr lang="en-US" dirty="0"/>
          </a:p>
        </p:txBody>
      </p:sp>
      <p:pic>
        <p:nvPicPr>
          <p:cNvPr id="5" name="Picture 4">
            <a:extLst>
              <a:ext uri="{FF2B5EF4-FFF2-40B4-BE49-F238E27FC236}">
                <a16:creationId xmlns:a16="http://schemas.microsoft.com/office/drawing/2014/main" id="{DCF130CF-09E5-84D8-5B28-1F91259E29C1}"/>
              </a:ext>
            </a:extLst>
          </p:cNvPr>
          <p:cNvPicPr>
            <a:picLocks noChangeAspect="1"/>
          </p:cNvPicPr>
          <p:nvPr/>
        </p:nvPicPr>
        <p:blipFill rotWithShape="1">
          <a:blip r:embed="rId4"/>
          <a:srcRect t="16287"/>
          <a:stretch/>
        </p:blipFill>
        <p:spPr>
          <a:xfrm>
            <a:off x="247970" y="2541813"/>
            <a:ext cx="11539486" cy="2447925"/>
          </a:xfrm>
          <a:prstGeom prst="rect">
            <a:avLst/>
          </a:prstGeom>
        </p:spPr>
      </p:pic>
      <p:sp>
        <p:nvSpPr>
          <p:cNvPr id="3" name="Oval 2">
            <a:extLst>
              <a:ext uri="{FF2B5EF4-FFF2-40B4-BE49-F238E27FC236}">
                <a16:creationId xmlns:a16="http://schemas.microsoft.com/office/drawing/2014/main" id="{26301CBB-0ABB-2281-DAAD-D510029D3B3A}"/>
              </a:ext>
            </a:extLst>
          </p:cNvPr>
          <p:cNvSpPr/>
          <p:nvPr/>
        </p:nvSpPr>
        <p:spPr>
          <a:xfrm>
            <a:off x="6886576" y="3641462"/>
            <a:ext cx="2019300" cy="40425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E8846FD-9CB1-C06D-1D78-36576097CA9A}"/>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10" name="Title 3">
            <a:extLst>
              <a:ext uri="{FF2B5EF4-FFF2-40B4-BE49-F238E27FC236}">
                <a16:creationId xmlns:a16="http://schemas.microsoft.com/office/drawing/2014/main" id="{3C7FF3E4-D8FE-691C-5BF4-CB81E0CC172D}"/>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Agency Resources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1" name="Title 1">
            <a:extLst>
              <a:ext uri="{FF2B5EF4-FFF2-40B4-BE49-F238E27FC236}">
                <a16:creationId xmlns:a16="http://schemas.microsoft.com/office/drawing/2014/main" id="{3AB4D7FA-0163-D397-4AED-655534E967A3}"/>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2" name="Picture 11">
            <a:extLst>
              <a:ext uri="{FF2B5EF4-FFF2-40B4-BE49-F238E27FC236}">
                <a16:creationId xmlns:a16="http://schemas.microsoft.com/office/drawing/2014/main" id="{36DC9E46-F703-0349-2E96-299E7A56F8E0}"/>
              </a:ext>
            </a:extLst>
          </p:cNvPr>
          <p:cNvPicPr>
            <a:picLocks noChangeAspect="1"/>
          </p:cNvPicPr>
          <p:nvPr/>
        </p:nvPicPr>
        <p:blipFill rotWithShape="1">
          <a:blip r:embed="rId5"/>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2215644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87C848-1C00-7A13-BE43-80BA2B10537F}"/>
              </a:ext>
            </a:extLst>
          </p:cNvPr>
          <p:cNvSpPr>
            <a:spLocks noGrp="1"/>
          </p:cNvSpPr>
          <p:nvPr>
            <p:ph idx="1"/>
          </p:nvPr>
        </p:nvSpPr>
        <p:spPr>
          <a:xfrm>
            <a:off x="838200" y="1236838"/>
            <a:ext cx="10685206" cy="5318319"/>
          </a:xfrm>
        </p:spPr>
        <p:txBody>
          <a:bodyPr>
            <a:normAutofit lnSpcReduction="10000"/>
          </a:bodyPr>
          <a:lstStyle/>
          <a:p>
            <a:pPr marL="0" indent="0">
              <a:buNone/>
            </a:pPr>
            <a:r>
              <a:rPr lang="en-US" sz="2200" b="0" i="0" dirty="0">
                <a:effectLst/>
              </a:rPr>
              <a:t>“With Phase 1 [of the Second Avenue Subway] complete, </a:t>
            </a:r>
            <a:r>
              <a:rPr lang="en-US" sz="2200" b="0" i="1" dirty="0">
                <a:effectLst/>
              </a:rPr>
              <a:t>knowledge and lessons learned from Phase 1 have been retained by the consultant teams</a:t>
            </a:r>
            <a:r>
              <a:rPr lang="en-US" sz="2200" b="0" i="0" dirty="0">
                <a:effectLst/>
              </a:rPr>
              <a:t>, and many of the most experienced managers from Phase 1 who learned by doing have left the agency, some have retired and others now work in the private sector. An agency staffer at another large North American agency we spoke to about its reliance on consultants explained that at her agency, </a:t>
            </a:r>
            <a:r>
              <a:rPr lang="en-US" sz="2200" b="0" i="1" dirty="0">
                <a:effectLst/>
              </a:rPr>
              <a:t>it was the consultants who knew everything about past projects rather than agency staff</a:t>
            </a:r>
            <a:r>
              <a:rPr lang="en-US" sz="2200" b="0" i="0" dirty="0">
                <a:effectLst/>
              </a:rPr>
              <a:t>.”</a:t>
            </a:r>
          </a:p>
          <a:p>
            <a:pPr marL="0" indent="0">
              <a:buNone/>
            </a:pPr>
            <a:endParaRPr lang="en-US" b="0" i="0" dirty="0">
              <a:effectLst/>
            </a:endParaRPr>
          </a:p>
          <a:p>
            <a:pPr marL="0" indent="0">
              <a:buNone/>
            </a:pPr>
            <a:r>
              <a:rPr lang="en-US" b="0" i="0" dirty="0">
                <a:solidFill>
                  <a:srgbClr val="222222"/>
                </a:solidFill>
                <a:effectLst/>
              </a:rPr>
              <a:t>In any case, the benefits of hired guns apparently do not justify the evisceration of public-sector expertise. </a:t>
            </a:r>
            <a:r>
              <a:rPr lang="en-US" b="1" i="0" dirty="0">
                <a:solidFill>
                  <a:srgbClr val="222222"/>
                </a:solidFill>
                <a:effectLst/>
              </a:rPr>
              <a:t>“Consultant teams need a client who knows what it wants and is technically competent enough to direct the consultants</a:t>
            </a:r>
            <a:r>
              <a:rPr lang="en-US" b="0" i="0" dirty="0">
                <a:solidFill>
                  <a:srgbClr val="222222"/>
                </a:solidFill>
                <a:effectLst/>
              </a:rPr>
              <a:t>,” the Transit Costs Project concludes</a:t>
            </a:r>
          </a:p>
          <a:p>
            <a:pPr marL="0" indent="0">
              <a:buNone/>
            </a:pPr>
            <a:endParaRPr lang="en-US" b="0" i="0" dirty="0">
              <a:solidFill>
                <a:srgbClr val="222222"/>
              </a:solidFill>
              <a:effectLst/>
            </a:endParaRPr>
          </a:p>
          <a:p>
            <a:pPr marL="0" indent="0">
              <a:buNone/>
            </a:pPr>
            <a:r>
              <a:rPr lang="en-US" sz="2200" dirty="0">
                <a:hlinkClick r:id="rId3"/>
              </a:rPr>
              <a:t>Subway costs: we finally know why it costs so much to build public transit in the U.S. (slate.com)</a:t>
            </a:r>
            <a:endParaRPr lang="en-US" sz="2200" dirty="0"/>
          </a:p>
          <a:p>
            <a:pPr marL="0" indent="0">
              <a:buNone/>
            </a:pPr>
            <a:endParaRPr lang="en-US" b="0" i="0" dirty="0">
              <a:solidFill>
                <a:srgbClr val="222222"/>
              </a:solidFill>
              <a:effectLst/>
            </a:endParaRPr>
          </a:p>
        </p:txBody>
      </p:sp>
      <p:sp>
        <p:nvSpPr>
          <p:cNvPr id="5" name="Title 1">
            <a:extLst>
              <a:ext uri="{FF2B5EF4-FFF2-40B4-BE49-F238E27FC236}">
                <a16:creationId xmlns:a16="http://schemas.microsoft.com/office/drawing/2014/main" id="{202587BB-61BB-365A-7520-B151625D56D6}"/>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C987E9F1-A5D7-1835-4D67-2BF8D8636BB3}"/>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Potential Impacts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561F9E7A-57D8-E09D-A804-581AB80DCB58}"/>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EE86D44B-57D5-E9E8-2CB1-66CDFA7C00FE}"/>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20900775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C99DD8D-EA9B-4E9B-8858-582FE200735A}">
  <we:reference id="eabe5385-62b0-465a-932e-5d906dc6f4ba" version="1.0.0.3"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DA84C7EE34A1A4A922404E2145F1BD3" ma:contentTypeVersion="18" ma:contentTypeDescription="Create a new document." ma:contentTypeScope="" ma:versionID="384b44d788a3582020ec9745da2cd83d">
  <xsd:schema xmlns:xsd="http://www.w3.org/2001/XMLSchema" xmlns:xs="http://www.w3.org/2001/XMLSchema" xmlns:p="http://schemas.microsoft.com/office/2006/metadata/properties" xmlns:ns3="d8c5961a-0e28-4fec-aeae-3ddfcf222e5d" xmlns:ns4="6b09ef04-51fd-4026-a710-dfd1d6210501" targetNamespace="http://schemas.microsoft.com/office/2006/metadata/properties" ma:root="true" ma:fieldsID="331e725c23f7bb665000715afa4df733" ns3:_="" ns4:_="">
    <xsd:import namespace="d8c5961a-0e28-4fec-aeae-3ddfcf222e5d"/>
    <xsd:import namespace="6b09ef04-51fd-4026-a710-dfd1d621050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OCR" minOccurs="0"/>
                <xsd:element ref="ns3:MediaServiceLocation"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c5961a-0e28-4fec-aeae-3ddfcf222e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b09ef04-51fd-4026-a710-dfd1d621050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8c5961a-0e28-4fec-aeae-3ddfcf222e5d" xsi:nil="true"/>
  </documentManagement>
</p:properties>
</file>

<file path=customXml/itemProps1.xml><?xml version="1.0" encoding="utf-8"?>
<ds:datastoreItem xmlns:ds="http://schemas.openxmlformats.org/officeDocument/2006/customXml" ds:itemID="{D53A2D09-6E6D-45D8-A221-A23C53F2B5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c5961a-0e28-4fec-aeae-3ddfcf222e5d"/>
    <ds:schemaRef ds:uri="6b09ef04-51fd-4026-a710-dfd1d62105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2C2D33-93FF-45F0-88F6-3ECC37AD658C}">
  <ds:schemaRefs>
    <ds:schemaRef ds:uri="http://schemas.microsoft.com/sharepoint/v3/contenttype/forms"/>
  </ds:schemaRefs>
</ds:datastoreItem>
</file>

<file path=customXml/itemProps3.xml><?xml version="1.0" encoding="utf-8"?>
<ds:datastoreItem xmlns:ds="http://schemas.openxmlformats.org/officeDocument/2006/customXml" ds:itemID="{ADDF8192-487A-441D-9F19-61A9FB0846A6}">
  <ds:schemaRefs>
    <ds:schemaRef ds:uri="http://purl.org/dc/dcmitype/"/>
    <ds:schemaRef ds:uri="http://purl.org/dc/terms/"/>
    <ds:schemaRef ds:uri="http://purl.org/dc/elements/1.1/"/>
    <ds:schemaRef ds:uri="6b09ef04-51fd-4026-a710-dfd1d6210501"/>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d8c5961a-0e28-4fec-aeae-3ddfcf222e5d"/>
    <ds:schemaRef ds:uri="http://schemas.microsoft.com/office/2006/metadata/properties"/>
  </ds:schemaRefs>
</ds:datastoreItem>
</file>

<file path=docMetadata/LabelInfo.xml><?xml version="1.0" encoding="utf-8"?>
<clbl:labelList xmlns:clbl="http://schemas.microsoft.com/office/2020/mipLabelMetadata">
  <clbl:label id="{aee6e3c9-711e-4c7c-bd27-04f2307db20d}" enabled="0" method="" siteId="{aee6e3c9-711e-4c7c-bd27-04f2307db20d}" removed="1"/>
</clbl:labelList>
</file>

<file path=docProps/app.xml><?xml version="1.0" encoding="utf-8"?>
<Properties xmlns="http://schemas.openxmlformats.org/officeDocument/2006/extended-properties" xmlns:vt="http://schemas.openxmlformats.org/officeDocument/2006/docPropsVTypes">
  <TotalTime>10421</TotalTime>
  <Words>3047</Words>
  <Application>Microsoft Office PowerPoint</Application>
  <PresentationFormat>Widescreen</PresentationFormat>
  <Paragraphs>625</Paragraphs>
  <Slides>49</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ＭＳ Ｐゴシック</vt:lpstr>
      <vt:lpstr>Arial</vt:lpstr>
      <vt:lpstr>Atkinson Hyperlegible</vt:lpstr>
      <vt:lpstr>Avenir Next LT Pro</vt:lpstr>
      <vt:lpstr>AvenirNext LT Pro Regular</vt:lpstr>
      <vt:lpstr>Calibri</vt:lpstr>
      <vt:lpstr>Calibri Light</vt:lpstr>
      <vt:lpstr>Roboto</vt:lpstr>
      <vt:lpstr>Roboto Medium</vt:lpstr>
      <vt:lpstr>Office Theme</vt:lpstr>
      <vt:lpstr>PowerPoint Presentation</vt:lpstr>
      <vt:lpstr>PowerPoint Presentation</vt:lpstr>
      <vt:lpstr>PowerPoint Presentation</vt:lpstr>
      <vt:lpstr>PowerPoint Presentation</vt:lpstr>
      <vt:lpstr>PowerPoint Presentation</vt:lpstr>
      <vt:lpstr>PowerPoint Presentation</vt:lpstr>
      <vt:lpstr>OTI Overview</vt:lpstr>
      <vt:lpstr>PowerPoint Presentation</vt:lpstr>
      <vt:lpstr>PowerPoint Presentation</vt:lpstr>
      <vt:lpstr>Esri Simplified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CityMap 2.0 – Lot Info </vt:lpstr>
      <vt:lpstr>CityMap 2.0 – Map Explorer </vt:lpstr>
      <vt:lpstr>CityMap 2.0 – Survey</vt:lpstr>
      <vt:lpstr>Tell us a little about what you do for work</vt:lpstr>
      <vt:lpstr>Q 2. Have you ever used NYCityMap?</vt:lpstr>
      <vt:lpstr>What kind of projects do you use CityMap for?</vt:lpstr>
      <vt:lpstr>Do you work for the City of New York?</vt:lpstr>
      <vt:lpstr>Which agency do you work for? </vt:lpstr>
      <vt:lpstr>Please describe how you use CityMap in your work in a few sentences </vt:lpstr>
      <vt:lpstr>Search for a specific address to see information about the building and property</vt:lpstr>
      <vt:lpstr>Search for a specific place by using something other than the address</vt:lpstr>
      <vt:lpstr>Add additional data to the map</vt:lpstr>
      <vt:lpstr>Look at boundaries on the map</vt:lpstr>
      <vt:lpstr>Find the nearest facility to an address</vt:lpstr>
      <vt:lpstr>Send a link to a map you’ve made with specific data selected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Tim Calabrese</dc:creator>
  <cp:lastModifiedBy>Tim Calabrese</cp:lastModifiedBy>
  <cp:revision>2</cp:revision>
  <dcterms:created xsi:type="dcterms:W3CDTF">2024-03-06T14:52:22Z</dcterms:created>
  <dcterms:modified xsi:type="dcterms:W3CDTF">2024-03-21T18:13:47Z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0x010100EDA84C7EE34A1A4A922404E2145F1BD3</vt:lpwstr>
  </property>
</Properties>
</file>